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2" r:id="rId2"/>
  </p:sldMasterIdLst>
  <p:notesMasterIdLst>
    <p:notesMasterId r:id="rId22"/>
  </p:notesMasterIdLst>
  <p:sldIdLst>
    <p:sldId id="281" r:id="rId3"/>
    <p:sldId id="315" r:id="rId4"/>
    <p:sldId id="316" r:id="rId5"/>
    <p:sldId id="310" r:id="rId6"/>
    <p:sldId id="284" r:id="rId7"/>
    <p:sldId id="290" r:id="rId8"/>
    <p:sldId id="285" r:id="rId9"/>
    <p:sldId id="298" r:id="rId10"/>
    <p:sldId id="282" r:id="rId11"/>
    <p:sldId id="305" r:id="rId12"/>
    <p:sldId id="306" r:id="rId13"/>
    <p:sldId id="312" r:id="rId14"/>
    <p:sldId id="294" r:id="rId15"/>
    <p:sldId id="309" r:id="rId16"/>
    <p:sldId id="311" r:id="rId17"/>
    <p:sldId id="307" r:id="rId18"/>
    <p:sldId id="286" r:id="rId19"/>
    <p:sldId id="314" r:id="rId20"/>
    <p:sldId id="302"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Impact" panose="020B0806030902050204" pitchFamily="3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iv2vR01R+16fV3MrpnqDyjMDStL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70626"/>
  </p:normalViewPr>
  <p:slideViewPr>
    <p:cSldViewPr snapToGrid="0">
      <p:cViewPr>
        <p:scale>
          <a:sx n="91" d="100"/>
          <a:sy n="91" d="100"/>
        </p:scale>
        <p:origin x="1568"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63"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60"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6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10</a:t>
            </a:fld>
            <a:endParaRPr>
              <a:solidFill>
                <a:srgbClr val="000000"/>
              </a:solidFill>
            </a:endParaRPr>
          </a:p>
        </p:txBody>
      </p:sp>
    </p:spTree>
    <p:extLst>
      <p:ext uri="{BB962C8B-B14F-4D97-AF65-F5344CB8AC3E}">
        <p14:creationId xmlns:p14="http://schemas.microsoft.com/office/powerpoint/2010/main" val="3749629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11</a:t>
            </a:fld>
            <a:endParaRPr>
              <a:solidFill>
                <a:srgbClr val="000000"/>
              </a:solidFill>
            </a:endParaRPr>
          </a:p>
        </p:txBody>
      </p:sp>
    </p:spTree>
    <p:extLst>
      <p:ext uri="{BB962C8B-B14F-4D97-AF65-F5344CB8AC3E}">
        <p14:creationId xmlns:p14="http://schemas.microsoft.com/office/powerpoint/2010/main" val="231939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2" name="Google Shape;121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13" name="Google Shape;121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12</a:t>
            </a:fld>
            <a:endParaRPr>
              <a:solidFill>
                <a:srgbClr val="000000"/>
              </a:solidFill>
            </a:endParaRPr>
          </a:p>
        </p:txBody>
      </p:sp>
    </p:spTree>
    <p:extLst>
      <p:ext uri="{BB962C8B-B14F-4D97-AF65-F5344CB8AC3E}">
        <p14:creationId xmlns:p14="http://schemas.microsoft.com/office/powerpoint/2010/main" val="464616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2" name="Google Shape;98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x-none" sz="1200" b="0" i="0" u="none" strike="noStrike" cap="none">
                <a:solidFill>
                  <a:schemeClr val="dk1"/>
                </a:solidFill>
                <a:effectLst/>
                <a:latin typeface="Calibri"/>
                <a:ea typeface="Calibri"/>
                <a:cs typeface="Calibri"/>
                <a:sym typeface="Calibri"/>
              </a:rPr>
              <a:t>ARIMA model is defined by three parameters – p, d, q, where p, d, and q denote the number of lagged observations, the number of differencing for raw data, and the size of the moving average window respectively. </a:t>
            </a:r>
            <a:endParaRPr lang="en-GB"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There are numerous approaches to find out the optimal ARIMA parameters. We used a manual approach instead of using the function </a:t>
            </a:r>
            <a:r>
              <a:rPr lang="en-US" sz="1200" b="0" i="0" u="none" strike="noStrike" cap="none" dirty="0" err="1">
                <a:solidFill>
                  <a:schemeClr val="dk1"/>
                </a:solidFill>
                <a:effectLst/>
                <a:latin typeface="Calibri"/>
                <a:ea typeface="Calibri"/>
                <a:cs typeface="Calibri"/>
                <a:sym typeface="Calibri"/>
              </a:rPr>
              <a:t>auto_arima</a:t>
            </a:r>
            <a:r>
              <a:rPr lang="en-US" sz="1200" b="0" i="0" u="none" strike="noStrike" cap="none" dirty="0">
                <a:solidFill>
                  <a:schemeClr val="dk1"/>
                </a:solidFill>
                <a:effectLst/>
                <a:latin typeface="Calibri"/>
                <a:ea typeface="Calibri"/>
                <a:cs typeface="Calibri"/>
                <a:sym typeface="Calibri"/>
              </a:rPr>
              <a:t> to search the best parameter automatically, as the function take into account runtime and sometimes may have error and bias. Simply put, we have validated the correlation and model performance with the aid of Autocorrelation function (ACF) plots, summary statistics and residual plot. </a:t>
            </a:r>
            <a:endParaRPr lang="en-GB"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x-none" sz="1200" b="0" i="0" u="none" strike="noStrike" cap="none">
                <a:solidFill>
                  <a:schemeClr val="dk1"/>
                </a:solidFill>
                <a:effectLst/>
                <a:latin typeface="Calibri"/>
                <a:ea typeface="Calibri"/>
                <a:cs typeface="Calibri"/>
                <a:sym typeface="Calibri"/>
              </a:rPr>
              <a:t>As </a:t>
            </a:r>
            <a:r>
              <a:rPr lang="en-US" sz="1200" b="0" i="0" u="none" strike="noStrike" cap="none" dirty="0">
                <a:solidFill>
                  <a:schemeClr val="dk1"/>
                </a:solidFill>
                <a:effectLst/>
                <a:latin typeface="Calibri"/>
                <a:ea typeface="Calibri"/>
                <a:cs typeface="Calibri"/>
                <a:sym typeface="Calibri"/>
              </a:rPr>
              <a:t>an </a:t>
            </a:r>
            <a:r>
              <a:rPr lang="x-none" sz="1200" b="0" i="0" u="none" strike="noStrike" cap="none">
                <a:solidFill>
                  <a:schemeClr val="dk1"/>
                </a:solidFill>
                <a:effectLst/>
                <a:latin typeface="Calibri"/>
                <a:ea typeface="Calibri"/>
                <a:cs typeface="Calibri"/>
                <a:sym typeface="Calibri"/>
              </a:rPr>
              <a:t>autoregressive model essentially is a linear regression, </a:t>
            </a:r>
            <a:r>
              <a:rPr lang="en-US" sz="1200" b="0" i="0" u="none" strike="noStrike" cap="none" dirty="0">
                <a:solidFill>
                  <a:schemeClr val="dk1"/>
                </a:solidFill>
                <a:effectLst/>
                <a:latin typeface="Calibri"/>
                <a:ea typeface="Calibri"/>
                <a:cs typeface="Calibri"/>
                <a:sym typeface="Calibri"/>
              </a:rPr>
              <a:t>it is necessary to</a:t>
            </a:r>
            <a:r>
              <a:rPr lang="x-none" sz="1200" b="0" i="0" u="none" strike="noStrike" cap="none">
                <a:solidFill>
                  <a:schemeClr val="dk1"/>
                </a:solidFill>
                <a:effectLst/>
                <a:latin typeface="Calibri"/>
                <a:ea typeface="Calibri"/>
                <a:cs typeface="Calibri"/>
                <a:sym typeface="Calibri"/>
              </a:rPr>
              <a:t> ensure that </a:t>
            </a:r>
            <a:r>
              <a:rPr lang="en-US" sz="1200" b="0" i="0" u="none" strike="noStrike" cap="none" dirty="0">
                <a:solidFill>
                  <a:schemeClr val="dk1"/>
                </a:solidFill>
                <a:effectLst/>
                <a:latin typeface="Calibri"/>
                <a:ea typeface="Calibri"/>
                <a:cs typeface="Calibri"/>
                <a:sym typeface="Calibri"/>
              </a:rPr>
              <a:t>the</a:t>
            </a:r>
            <a:r>
              <a:rPr lang="x-none" sz="1200" b="0" i="0" u="none" strike="noStrike" cap="none">
                <a:solidFill>
                  <a:schemeClr val="dk1"/>
                </a:solidFill>
                <a:effectLst/>
                <a:latin typeface="Calibri"/>
                <a:ea typeface="Calibri"/>
                <a:cs typeface="Calibri"/>
                <a:sym typeface="Calibri"/>
              </a:rPr>
              <a:t> time series data is stationary</a:t>
            </a:r>
            <a:r>
              <a:rPr lang="en-US" sz="1200" b="0" i="0" u="none" strike="noStrike" cap="none" dirty="0">
                <a:solidFill>
                  <a:schemeClr val="dk1"/>
                </a:solidFill>
                <a:effectLst/>
                <a:latin typeface="Calibri"/>
                <a:ea typeface="Calibri"/>
                <a:cs typeface="Calibri"/>
                <a:sym typeface="Calibri"/>
              </a:rPr>
              <a:t>, by using differencing in ARIMA</a:t>
            </a:r>
            <a:r>
              <a:rPr lang="x-none" sz="1200" b="0" i="0" u="none" strike="noStrike" cap="none">
                <a:solidFill>
                  <a:schemeClr val="dk1"/>
                </a:solidFill>
                <a:effectLst/>
                <a:latin typeface="Calibri"/>
                <a:ea typeface="Calibri"/>
                <a:cs typeface="Calibri"/>
                <a:sym typeface="Calibri"/>
              </a:rPr>
              <a:t>.</a:t>
            </a:r>
            <a:r>
              <a:rPr lang="en-US" sz="1200" b="0" i="0" u="none" strike="noStrike" cap="none" dirty="0">
                <a:solidFill>
                  <a:schemeClr val="dk1"/>
                </a:solidFill>
                <a:effectLst/>
                <a:latin typeface="Calibri"/>
                <a:ea typeface="Calibri"/>
                <a:cs typeface="Calibri"/>
                <a:sym typeface="Calibri"/>
              </a:rPr>
              <a:t> By </a:t>
            </a:r>
            <a:r>
              <a:rPr lang="en-US" sz="1200" b="0" i="0" u="none" strike="noStrike" cap="none" dirty="0" err="1">
                <a:solidFill>
                  <a:schemeClr val="dk1"/>
                </a:solidFill>
                <a:effectLst/>
                <a:latin typeface="Calibri"/>
                <a:ea typeface="Calibri"/>
                <a:cs typeface="Calibri"/>
                <a:sym typeface="Calibri"/>
              </a:rPr>
              <a:t>visualising</a:t>
            </a:r>
            <a:r>
              <a:rPr lang="en-US" sz="1200" b="0" i="0" u="none" strike="noStrike" cap="none" dirty="0">
                <a:solidFill>
                  <a:schemeClr val="dk1"/>
                </a:solidFill>
                <a:effectLst/>
                <a:latin typeface="Calibri"/>
                <a:ea typeface="Calibri"/>
                <a:cs typeface="Calibri"/>
                <a:sym typeface="Calibri"/>
              </a:rPr>
              <a:t> the ACF plots, we could identify the trend and autocorrelation in data and thus determine the </a:t>
            </a:r>
            <a:r>
              <a:rPr lang="x-none" sz="1200" b="0" i="0" u="none" strike="noStrike" cap="none">
                <a:solidFill>
                  <a:schemeClr val="dk1"/>
                </a:solidFill>
                <a:effectLst/>
                <a:latin typeface="Calibri"/>
                <a:ea typeface="Calibri"/>
                <a:cs typeface="Calibri"/>
                <a:sym typeface="Calibri"/>
              </a:rPr>
              <a:t>degree of differencing </a:t>
            </a:r>
            <a:r>
              <a:rPr lang="en-US" sz="1200" b="0" i="0" u="none" strike="noStrike" cap="none" dirty="0">
                <a:solidFill>
                  <a:schemeClr val="dk1"/>
                </a:solidFill>
                <a:effectLst/>
                <a:latin typeface="Calibri"/>
                <a:ea typeface="Calibri"/>
                <a:cs typeface="Calibri"/>
                <a:sym typeface="Calibri"/>
              </a:rPr>
              <a:t>(</a:t>
            </a:r>
            <a:r>
              <a:rPr lang="x-none" sz="1200" b="0" i="0" u="none" strike="noStrike" cap="none">
                <a:solidFill>
                  <a:schemeClr val="dk1"/>
                </a:solidFill>
                <a:effectLst/>
                <a:latin typeface="Calibri"/>
                <a:ea typeface="Calibri"/>
                <a:cs typeface="Calibri"/>
                <a:sym typeface="Calibri"/>
              </a:rPr>
              <a:t>d</a:t>
            </a:r>
            <a:r>
              <a:rPr lang="en-US" sz="1200" b="0" i="0" u="none" strike="noStrike" cap="none" dirty="0">
                <a:solidFill>
                  <a:schemeClr val="dk1"/>
                </a:solidFill>
                <a:effectLst/>
                <a:latin typeface="Calibri"/>
                <a:ea typeface="Calibri"/>
                <a:cs typeface="Calibri"/>
                <a:sym typeface="Calibri"/>
              </a:rPr>
              <a:t>).</a:t>
            </a:r>
            <a:endParaRPr lang="en-GB"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dirty="0"/>
          </a:p>
        </p:txBody>
      </p:sp>
      <p:sp>
        <p:nvSpPr>
          <p:cNvPr id="983" name="Google Shape;983;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13</a:t>
            </a:fld>
            <a:endParaRPr>
              <a:solidFill>
                <a:srgbClr val="000000"/>
              </a:solidFill>
            </a:endParaRPr>
          </a:p>
        </p:txBody>
      </p:sp>
    </p:spTree>
    <p:extLst>
      <p:ext uri="{BB962C8B-B14F-4D97-AF65-F5344CB8AC3E}">
        <p14:creationId xmlns:p14="http://schemas.microsoft.com/office/powerpoint/2010/main" val="3913218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14</a:t>
            </a:fld>
            <a:endParaRPr>
              <a:solidFill>
                <a:srgbClr val="000000"/>
              </a:solidFill>
            </a:endParaRPr>
          </a:p>
        </p:txBody>
      </p:sp>
    </p:spTree>
    <p:extLst>
      <p:ext uri="{BB962C8B-B14F-4D97-AF65-F5344CB8AC3E}">
        <p14:creationId xmlns:p14="http://schemas.microsoft.com/office/powerpoint/2010/main" val="735899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2" name="Google Shape;121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RBF = radial basis function </a:t>
            </a:r>
            <a:r>
              <a:rPr lang="en-GB" dirty="0">
                <a:effectLst/>
              </a:rPr>
              <a:t>, </a:t>
            </a:r>
            <a:r>
              <a:rPr lang="en-US" sz="1200" b="0" i="0" u="none" strike="noStrike" cap="none" dirty="0">
                <a:solidFill>
                  <a:schemeClr val="dk1"/>
                </a:solidFill>
                <a:effectLst/>
                <a:latin typeface="Calibri"/>
                <a:ea typeface="Calibri"/>
                <a:cs typeface="Calibri"/>
                <a:sym typeface="Calibri"/>
              </a:rPr>
              <a:t>default kernel used in support vector machine (SVM) classification</a:t>
            </a:r>
            <a:r>
              <a:rPr lang="en-GB" dirty="0">
                <a:effectLst/>
              </a:rPr>
              <a:t> </a:t>
            </a:r>
            <a:endParaRPr dirty="0"/>
          </a:p>
        </p:txBody>
      </p:sp>
      <p:sp>
        <p:nvSpPr>
          <p:cNvPr id="1213" name="Google Shape;121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15</a:t>
            </a:fld>
            <a:endParaRPr>
              <a:solidFill>
                <a:srgbClr val="000000"/>
              </a:solidFill>
            </a:endParaRPr>
          </a:p>
        </p:txBody>
      </p:sp>
    </p:spTree>
    <p:extLst>
      <p:ext uri="{BB962C8B-B14F-4D97-AF65-F5344CB8AC3E}">
        <p14:creationId xmlns:p14="http://schemas.microsoft.com/office/powerpoint/2010/main" val="2960642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16</a:t>
            </a:fld>
            <a:endParaRPr>
              <a:solidFill>
                <a:srgbClr val="000000"/>
              </a:solidFill>
            </a:endParaRPr>
          </a:p>
        </p:txBody>
      </p:sp>
    </p:spTree>
    <p:extLst>
      <p:ext uri="{BB962C8B-B14F-4D97-AF65-F5344CB8AC3E}">
        <p14:creationId xmlns:p14="http://schemas.microsoft.com/office/powerpoint/2010/main" val="3891877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17</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Reviewed s</a:t>
            </a:r>
            <a:r>
              <a:rPr lang="en-US" sz="1200" b="0" i="0" u="none" strike="noStrike" cap="none" dirty="0">
                <a:solidFill>
                  <a:schemeClr val="dk1"/>
                </a:solidFill>
                <a:latin typeface="Calibri"/>
                <a:ea typeface="Calibri"/>
                <a:cs typeface="Calibri"/>
                <a:sym typeface="Calibri"/>
              </a:rPr>
              <a:t>ophisticated relationships behind the stock market particularly in this uncertain environment. </a:t>
            </a: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Real-life </a:t>
            </a:r>
            <a:r>
              <a:rPr lang="en-GB" sz="1200" b="0" i="0" u="none" strike="noStrike" cap="none" dirty="0">
                <a:solidFill>
                  <a:schemeClr val="dk1"/>
                </a:solidFill>
                <a:effectLst/>
                <a:latin typeface="Calibri"/>
                <a:ea typeface="Calibri"/>
                <a:cs typeface="Calibri"/>
                <a:sym typeface="Calibri"/>
              </a:rPr>
              <a:t>financial forecasting is often more complicated than the relationships described in the exploratory analysis section, but these depict a full picture of how the various actors play in the process of economic decision-making. </a:t>
            </a:r>
            <a:endParaRPr lang="en-US"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latin typeface="Calibri"/>
              <a:ea typeface="Calibri"/>
              <a:cs typeface="Calibri"/>
              <a:sym typeface="Calibri"/>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0" i="0" u="none" strike="noStrike" cap="none" dirty="0">
                <a:solidFill>
                  <a:schemeClr val="dk1"/>
                </a:solidFill>
                <a:latin typeface="Calibri"/>
                <a:ea typeface="Calibri"/>
                <a:cs typeface="Calibri"/>
                <a:sym typeface="Calibri"/>
              </a:rPr>
              <a:t>SVR with ‘RBF’ kernel had an outstanding performance among all classical learning models in stock price prediction (incorporating macroeconomic factors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1200" b="0" i="0" u="none" strike="noStrike" cap="none" dirty="0">
                <a:solidFill>
                  <a:schemeClr val="dk1"/>
                </a:solidFill>
                <a:latin typeface="Calibri"/>
                <a:ea typeface="Calibri"/>
                <a:cs typeface="Calibri"/>
                <a:sym typeface="Calibri"/>
              </a:rPr>
              <a:t>Stock forecasting performance can be explicitly enhanced by placing macroeconomics factors as predicting attributes in classical learning models (polynomial regression and SVR with the ‘RBF’ kernel</a:t>
            </a:r>
            <a:r>
              <a:rPr lang="en-GB" sz="1200" b="0" i="0" u="none" strike="noStrike" cap="none" dirty="0">
                <a:solidFill>
                  <a:schemeClr val="dk1"/>
                </a:solidFill>
                <a:latin typeface="Calibri"/>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chemeClr val="dk1"/>
                </a:solidFill>
                <a:effectLst/>
                <a:latin typeface="Calibri"/>
                <a:ea typeface="Calibri"/>
                <a:cs typeface="Calibri"/>
                <a:sym typeface="Calibri"/>
              </a:rPr>
              <a:t>Limitations and Future work: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1. Challenging to predict the future in actual market,</a:t>
            </a:r>
            <a:r>
              <a:rPr lang="en-US" sz="1200" dirty="0"/>
              <a:t> as machine learning model is difficult to predict the psychological factors of humans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2. Power of the ARIMA model could be potentially leveraged by including seasonality and exogenous factors (i.e., SARIMAX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latin typeface="Calibri"/>
                <a:ea typeface="Calibri"/>
                <a:cs typeface="Calibri"/>
                <a:sym typeface="Calibri"/>
              </a:rPr>
              <a:t>3. more advanced techniques and tools could be adopted in future research, such as deep learning, neural network, </a:t>
            </a:r>
            <a:r>
              <a:rPr lang="en-US" sz="1200" b="0" i="0" u="none" strike="noStrike" cap="none" dirty="0" err="1">
                <a:solidFill>
                  <a:schemeClr val="dk1"/>
                </a:solidFill>
                <a:latin typeface="Calibri"/>
                <a:ea typeface="Calibri"/>
                <a:cs typeface="Calibri"/>
                <a:sym typeface="Calibri"/>
              </a:rPr>
              <a:t>XGBoost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etc</a:t>
            </a:r>
            <a:r>
              <a:rPr lang="en-US" sz="1200" b="0" i="0" u="none" strike="noStrike" cap="none" dirty="0">
                <a:solidFill>
                  <a:schemeClr val="dk1"/>
                </a:solidFill>
                <a:latin typeface="Calibri"/>
                <a:ea typeface="Calibri"/>
                <a:cs typeface="Calibri"/>
                <a:sym typeface="Calibri"/>
              </a:rPr>
              <a:t> </a:t>
            </a:r>
            <a:endParaRPr lang="en-GB"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dirty="0"/>
          </a:p>
        </p:txBody>
      </p:sp>
      <p:sp>
        <p:nvSpPr>
          <p:cNvPr id="648" name="Google Shape;64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18</a:t>
            </a:fld>
            <a:endParaRPr>
              <a:solidFill>
                <a:srgbClr val="000000"/>
              </a:solidFill>
            </a:endParaRPr>
          </a:p>
        </p:txBody>
      </p:sp>
    </p:spTree>
    <p:extLst>
      <p:ext uri="{BB962C8B-B14F-4D97-AF65-F5344CB8AC3E}">
        <p14:creationId xmlns:p14="http://schemas.microsoft.com/office/powerpoint/2010/main" val="1472123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Google Shape;136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3" name="Google Shape;1363;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19</a:t>
            </a:fld>
            <a:endParaRPr>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extensive works of literature have been reviewed and summarized, s</a:t>
            </a:r>
            <a:r>
              <a:rPr lang="en-US" sz="1200" b="0" i="0" u="none" strike="noStrike" cap="none" dirty="0">
                <a:solidFill>
                  <a:schemeClr val="dk1"/>
                </a:solidFill>
                <a:latin typeface="Calibri"/>
                <a:ea typeface="Calibri"/>
                <a:cs typeface="Calibri"/>
                <a:sym typeface="Calibri"/>
              </a:rPr>
              <a:t>ophisticated relationships behind the stock market particular in this uncertain environment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Real-life </a:t>
            </a:r>
            <a:r>
              <a:rPr lang="en-GB" sz="1200" b="0" i="0" u="none" strike="noStrike" cap="none" dirty="0">
                <a:solidFill>
                  <a:schemeClr val="dk1"/>
                </a:solidFill>
                <a:effectLst/>
                <a:latin typeface="Calibri"/>
                <a:ea typeface="Calibri"/>
                <a:cs typeface="Calibri"/>
                <a:sym typeface="Calibri"/>
              </a:rPr>
              <a:t>financial forecasting is often more complicated than the relationships described in the exploratory analysis section, but these depict a full picture of how the various actors play in the process of economic decision-making.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challenging to establish a robust model in stock price prediction, as the future is inherently unpredictable given the current unstable environment. </a:t>
            </a:r>
            <a:endParaRPr lang="en-GB"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dirty="0"/>
          </a:p>
        </p:txBody>
      </p:sp>
      <p:sp>
        <p:nvSpPr>
          <p:cNvPr id="648" name="Google Shape;64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2</a:t>
            </a:fld>
            <a:endParaRPr>
              <a:solidFill>
                <a:srgbClr val="000000"/>
              </a:solidFill>
            </a:endParaRPr>
          </a:p>
        </p:txBody>
      </p:sp>
    </p:spTree>
    <p:extLst>
      <p:ext uri="{BB962C8B-B14F-4D97-AF65-F5344CB8AC3E}">
        <p14:creationId xmlns:p14="http://schemas.microsoft.com/office/powerpoint/2010/main" val="852627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marR="0" lvl="2" indent="0" algn="l" defTabSz="914400" rtl="0" eaLnBrk="1" fontAlgn="base" latinLnBrk="0" hangingPunct="1">
              <a:lnSpc>
                <a:spcPct val="150000"/>
              </a:lnSpc>
              <a:spcBef>
                <a:spcPts val="0"/>
              </a:spcBef>
              <a:spcAft>
                <a:spcPts val="0"/>
              </a:spcAft>
              <a:buClr>
                <a:srgbClr val="000000"/>
              </a:buClr>
              <a:buSzPts val="1000"/>
              <a:buFont typeface="Wingdings" pitchFamily="2" charset="2"/>
              <a:buNone/>
              <a:tabLst>
                <a:tab pos="342900" algn="l"/>
              </a:tabLst>
              <a:defRPr/>
            </a:pPr>
            <a:r>
              <a:rPr lang="en-US" sz="1600" b="0" i="0" u="none" strike="noStrike" cap="none" dirty="0">
                <a:solidFill>
                  <a:schemeClr val="dk1"/>
                </a:solidFill>
                <a:latin typeface="Calibri"/>
                <a:ea typeface="Calibri"/>
                <a:cs typeface="Calibri"/>
                <a:sym typeface="Calibri"/>
              </a:rPr>
              <a:t>This project is integrated with 3 Main parts: Background Study, Exploratory Analysis, and Data Modelling</a:t>
            </a:r>
          </a:p>
          <a:p>
            <a:pPr marL="914400" lvl="2" indent="0" algn="l" fontAlgn="base">
              <a:lnSpc>
                <a:spcPct val="150000"/>
              </a:lnSpc>
              <a:buSzPts val="1000"/>
              <a:buFont typeface="Wingdings" pitchFamily="2" charset="2"/>
              <a:buNone/>
              <a:tabLst>
                <a:tab pos="342900" algn="l"/>
              </a:tabLst>
            </a:pPr>
            <a:endParaRPr lang="en-US" sz="1600" b="0" i="0" u="none" strike="noStrike" cap="none" dirty="0">
              <a:solidFill>
                <a:schemeClr val="dk1"/>
              </a:solidFill>
              <a:latin typeface="Calibri"/>
              <a:ea typeface="Calibri"/>
              <a:cs typeface="Calibri"/>
              <a:sym typeface="Calibri"/>
            </a:endParaRPr>
          </a:p>
        </p:txBody>
      </p:sp>
      <p:sp>
        <p:nvSpPr>
          <p:cNvPr id="648" name="Google Shape;64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3</a:t>
            </a:fld>
            <a:endParaRPr>
              <a:solidFill>
                <a:srgbClr val="000000"/>
              </a:solidFill>
            </a:endParaRPr>
          </a:p>
        </p:txBody>
      </p:sp>
    </p:spTree>
    <p:extLst>
      <p:ext uri="{BB962C8B-B14F-4D97-AF65-F5344CB8AC3E}">
        <p14:creationId xmlns:p14="http://schemas.microsoft.com/office/powerpoint/2010/main" val="2155583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2" name="Google Shape;121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3" name="Google Shape;121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4</a:t>
            </a:fld>
            <a:endParaRPr>
              <a:solidFill>
                <a:srgbClr val="000000"/>
              </a:solidFill>
            </a:endParaRPr>
          </a:p>
        </p:txBody>
      </p:sp>
    </p:spTree>
    <p:extLst>
      <p:ext uri="{BB962C8B-B14F-4D97-AF65-F5344CB8AC3E}">
        <p14:creationId xmlns:p14="http://schemas.microsoft.com/office/powerpoint/2010/main" val="2643455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200" dirty="0">
                <a:solidFill>
                  <a:schemeClr val="tx1"/>
                </a:solidFill>
                <a:latin typeface="Arial"/>
                <a:ea typeface="Arial"/>
                <a:cs typeface="Arial"/>
                <a:sym typeface="Arial"/>
              </a:rPr>
              <a:t>The US Federal Reserve announced </a:t>
            </a:r>
            <a:r>
              <a:rPr lang="en-US" altLang="zh-CN" sz="1200" dirty="0">
                <a:solidFill>
                  <a:schemeClr val="tx1"/>
                </a:solidFill>
              </a:rPr>
              <a:t>the plan of tapering and rising interest rate</a:t>
            </a:r>
            <a:r>
              <a:rPr lang="en-US" altLang="zh-CN" sz="1200" dirty="0">
                <a:solidFill>
                  <a:schemeClr val="tx1"/>
                </a:solidFill>
                <a:latin typeface="Arial"/>
                <a:ea typeface="Arial"/>
                <a:cs typeface="Arial"/>
                <a:sym typeface="Arial"/>
              </a:rPr>
              <a:t> in Nov 2021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200" dirty="0">
                <a:solidFill>
                  <a:schemeClr val="tx1"/>
                </a:solidFill>
              </a:rPr>
              <a:t>taper = reducing securities purchases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200" dirty="0">
                <a:solidFill>
                  <a:schemeClr val="tx1"/>
                </a:solidFill>
              </a:rPr>
              <a:t>New Legislations against anti-monopoly / ongoing War between Russia and Ukraine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dirty="0">
              <a:solidFill>
                <a:schemeClr val="tx1"/>
              </a:solidFill>
            </a:endParaRPr>
          </a:p>
          <a:p>
            <a:pPr marL="171450" lvl="0" indent="-171450">
              <a:lnSpc>
                <a:spcPct val="150000"/>
              </a:lnSpc>
              <a:buClr>
                <a:srgbClr val="FFFFFF"/>
              </a:buClr>
              <a:buSzPts val="758"/>
              <a:buFont typeface="Wingdings" pitchFamily="2" charset="2"/>
              <a:buChar char="v"/>
            </a:pPr>
            <a:r>
              <a:rPr lang="en-GB" altLang="zh-CN" sz="1200" dirty="0">
                <a:solidFill>
                  <a:srgbClr val="FFFFFF"/>
                </a:solidFill>
              </a:rPr>
              <a:t>4 Primary markets: commodities, bond prices, stocks, and currencies. </a:t>
            </a:r>
          </a:p>
          <a:p>
            <a:pPr marL="171450" lvl="0" indent="-171450">
              <a:lnSpc>
                <a:spcPct val="150000"/>
              </a:lnSpc>
              <a:buClr>
                <a:srgbClr val="FFFFFF"/>
              </a:buClr>
              <a:buSzPts val="758"/>
              <a:buFont typeface="Wingdings" pitchFamily="2" charset="2"/>
              <a:buChar char="v"/>
            </a:pPr>
            <a:r>
              <a:rPr lang="en-GB" altLang="zh-CN" sz="1200" dirty="0">
                <a:solidFill>
                  <a:srgbClr val="FFFFFF"/>
                </a:solidFill>
              </a:rPr>
              <a:t>Inverse relationship between interest rate and bond prices</a:t>
            </a:r>
          </a:p>
          <a:p>
            <a:pPr marL="171450" lvl="0" indent="-171450">
              <a:lnSpc>
                <a:spcPct val="150000"/>
              </a:lnSpc>
              <a:buClr>
                <a:srgbClr val="FFFFFF"/>
              </a:buClr>
              <a:buSzPts val="758"/>
              <a:buFont typeface="Wingdings" pitchFamily="2" charset="2"/>
              <a:buChar char="v"/>
            </a:pPr>
            <a:r>
              <a:rPr lang="en-GB" altLang="zh-CN" sz="1200" dirty="0">
                <a:solidFill>
                  <a:srgbClr val="FFFFFF"/>
                </a:solidFill>
              </a:rPr>
              <a:t>stock head down eventually if bond down</a:t>
            </a:r>
            <a:endParaRPr lang="en-GB" sz="1200" dirty="0">
              <a:solidFill>
                <a:srgbClr val="FFFFFF"/>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dirty="0">
              <a:solidFill>
                <a:schemeClr val="tx1"/>
              </a:solidFill>
              <a:latin typeface="Arial"/>
              <a:ea typeface="Arial"/>
              <a:cs typeface="Arial"/>
              <a:sym typeface="Arial"/>
            </a:endParaRPr>
          </a:p>
          <a:p>
            <a:pPr marL="0" lvl="0" indent="0" algn="l" rtl="0">
              <a:spcBef>
                <a:spcPts val="0"/>
              </a:spcBef>
              <a:spcAft>
                <a:spcPts val="0"/>
              </a:spcAft>
              <a:buNone/>
            </a:pPr>
            <a:endParaRPr dirty="0"/>
          </a:p>
        </p:txBody>
      </p:sp>
      <p:sp>
        <p:nvSpPr>
          <p:cNvPr id="665" name="Google Shape;66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5</a:t>
            </a:fld>
            <a:endParaRPr>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tx1"/>
                </a:solidFill>
              </a:rPr>
              <a:t>1. Fundamental knowledge about the behaviour of investment decision of individual investor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tx1"/>
                </a:solidFill>
              </a:rPr>
              <a:t>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solidFill>
                  <a:schemeClr val="tx1"/>
                </a:solidFill>
              </a:rPr>
              <a:t>3. Included </a:t>
            </a:r>
            <a:r>
              <a:rPr lang="en-US" sz="1200" dirty="0"/>
              <a:t>linear regression, and Support vector regression (</a:t>
            </a:r>
            <a:r>
              <a:rPr lang="en-US" sz="1200"/>
              <a:t>SVR)</a:t>
            </a:r>
            <a:endParaRPr lang="en-GB" sz="120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a:solidFill>
                  <a:schemeClr val="tx1"/>
                </a:solidFill>
              </a:rPr>
              <a:t>4. Predict future value based on actual/ past value</a:t>
            </a:r>
          </a:p>
          <a:p>
            <a:pPr marL="0" lvl="0" indent="0" algn="l" rtl="0">
              <a:spcBef>
                <a:spcPts val="0"/>
              </a:spcBef>
              <a:spcAft>
                <a:spcPts val="0"/>
              </a:spcAft>
              <a:buNone/>
            </a:pPr>
            <a:endParaRPr dirty="0"/>
          </a:p>
        </p:txBody>
      </p:sp>
      <p:sp>
        <p:nvSpPr>
          <p:cNvPr id="844" name="Google Shape;84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6</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err="1">
                <a:solidFill>
                  <a:schemeClr val="dk1"/>
                </a:solidFill>
                <a:effectLst/>
                <a:latin typeface="Calibri"/>
                <a:ea typeface="Calibri"/>
                <a:cs typeface="Calibri"/>
                <a:sym typeface="Calibri"/>
              </a:rPr>
              <a:t>OxCGRT</a:t>
            </a:r>
            <a:r>
              <a:rPr lang="en-US" sz="1200" b="0" i="0" u="none" strike="noStrike" cap="none" dirty="0">
                <a:solidFill>
                  <a:schemeClr val="dk1"/>
                </a:solidFill>
                <a:effectLst/>
                <a:latin typeface="Calibri"/>
                <a:ea typeface="Calibri"/>
                <a:cs typeface="Calibri"/>
                <a:sym typeface="Calibri"/>
              </a:rPr>
              <a:t> collects and tracks different policy responses that governments have taken to cope with COVID-19 since 1 January 2020, covering more than 180 countries. This is a composite measure of 23 indicators, such as school closures, travel restrictions, face covering, vaccination policy, etc.</a:t>
            </a:r>
            <a:r>
              <a:rPr lang="en-GB" dirty="0">
                <a:effectLst/>
              </a:rPr>
              <a:t> </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CPI can be deemed equivalent to the inflation rate. It is an indicator playing an important role in economic decision-making </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Rather than GDP, unemployment rate is chosen in this project as GDP is somehow already reflected on CPI and GDP is not always an accurate measure of economic growth.</a:t>
            </a:r>
            <a:endParaRPr dirty="0"/>
          </a:p>
        </p:txBody>
      </p:sp>
      <p:sp>
        <p:nvSpPr>
          <p:cNvPr id="687" name="Google Shape;68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7</a:t>
            </a:fld>
            <a:endParaRPr>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2" name="Google Shape;121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3" name="Google Shape;121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8</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Compared the difference between the US and China for each macroeconomic factor and stock price in some specific sectors</a:t>
            </a:r>
          </a:p>
          <a:p>
            <a:pPr marL="0" lvl="0" indent="0" algn="l" rtl="0">
              <a:spcBef>
                <a:spcPts val="0"/>
              </a:spcBef>
              <a:spcAft>
                <a:spcPts val="0"/>
              </a:spcAft>
              <a:buNone/>
            </a:pPr>
            <a:r>
              <a:rPr lang="en-US" dirty="0"/>
              <a:t>1. Significant difference …  </a:t>
            </a:r>
          </a:p>
          <a:p>
            <a:pPr marL="0" lvl="0" indent="0" algn="l" rtl="0">
              <a:spcBef>
                <a:spcPts val="0"/>
              </a:spcBef>
              <a:spcAft>
                <a:spcPts val="0"/>
              </a:spcAft>
              <a:buNone/>
            </a:pPr>
            <a:r>
              <a:rPr lang="en-US" dirty="0"/>
              <a:t>Imply different country has different stock prices due to pandemic (consider the factor in economy as well)</a:t>
            </a:r>
          </a:p>
          <a:p>
            <a:pPr marL="0" lvl="0" indent="0" algn="l" rtl="0">
              <a:spcBef>
                <a:spcPts val="0"/>
              </a:spcBef>
              <a:spcAft>
                <a:spcPts val="0"/>
              </a:spcAft>
              <a:buNone/>
            </a:pPr>
            <a:r>
              <a:rPr lang="en-US" dirty="0"/>
              <a:t>2. Chosen Shopify and PDD…</a:t>
            </a:r>
            <a:endParaRPr dirty="0"/>
          </a:p>
        </p:txBody>
      </p:sp>
      <p:sp>
        <p:nvSpPr>
          <p:cNvPr id="648" name="Google Shape;64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solidFill>
                  <a:srgbClr val="000000"/>
                </a:solidFill>
              </a:rPr>
              <a:t>9</a:t>
            </a:fld>
            <a:endParaRPr>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0"/>
        <p:cNvGrpSpPr/>
        <p:nvPr/>
      </p:nvGrpSpPr>
      <p:grpSpPr>
        <a:xfrm>
          <a:off x="0" y="0"/>
          <a:ext cx="0" cy="0"/>
          <a:chOff x="0" y="0"/>
          <a:chExt cx="0" cy="0"/>
        </a:xfrm>
      </p:grpSpPr>
      <p:sp>
        <p:nvSpPr>
          <p:cNvPr id="91" name="Google Shape;91;p51"/>
          <p:cNvSpPr txBox="1">
            <a:spLocks noGrp="1"/>
          </p:cNvSpPr>
          <p:nvPr>
            <p:ph type="dt" idx="10"/>
          </p:nvPr>
        </p:nvSpPr>
        <p:spPr>
          <a:xfrm>
            <a:off x="838389" y="6356747"/>
            <a:ext cx="2742447" cy="3642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1"/>
          <p:cNvSpPr txBox="1">
            <a:spLocks noGrp="1"/>
          </p:cNvSpPr>
          <p:nvPr>
            <p:ph type="ftr" idx="11"/>
          </p:nvPr>
        </p:nvSpPr>
        <p:spPr>
          <a:xfrm>
            <a:off x="4038413" y="6356747"/>
            <a:ext cx="4115176" cy="36427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1"/>
          <p:cNvSpPr txBox="1">
            <a:spLocks noGrp="1"/>
          </p:cNvSpPr>
          <p:nvPr>
            <p:ph type="sldNum" idx="12"/>
          </p:nvPr>
        </p:nvSpPr>
        <p:spPr>
          <a:xfrm>
            <a:off x="8611166" y="6356747"/>
            <a:ext cx="2742447" cy="36427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solidFill>
                  <a:srgbClr val="888888"/>
                </a:solidFill>
              </a:defRPr>
            </a:lvl1pPr>
            <a:lvl2pPr marL="0" lvl="1" indent="0" algn="r">
              <a:spcBef>
                <a:spcPts val="0"/>
              </a:spcBef>
              <a:spcAft>
                <a:spcPts val="0"/>
              </a:spcAft>
              <a:buNone/>
              <a:defRPr>
                <a:solidFill>
                  <a:srgbClr val="888888"/>
                </a:solidFill>
              </a:defRPr>
            </a:lvl2pPr>
            <a:lvl3pPr marL="0" lvl="2" indent="0" algn="r">
              <a:spcBef>
                <a:spcPts val="0"/>
              </a:spcBef>
              <a:spcAft>
                <a:spcPts val="0"/>
              </a:spcAft>
              <a:buNone/>
              <a:defRPr>
                <a:solidFill>
                  <a:srgbClr val="888888"/>
                </a:solidFill>
              </a:defRPr>
            </a:lvl3pPr>
            <a:lvl4pPr marL="0" lvl="3" indent="0" algn="r">
              <a:spcBef>
                <a:spcPts val="0"/>
              </a:spcBef>
              <a:spcAft>
                <a:spcPts val="0"/>
              </a:spcAft>
              <a:buNone/>
              <a:defRPr>
                <a:solidFill>
                  <a:srgbClr val="888888"/>
                </a:solidFill>
              </a:defRPr>
            </a:lvl4pPr>
            <a:lvl5pPr marL="0" lvl="4" indent="0" algn="r">
              <a:spcBef>
                <a:spcPts val="0"/>
              </a:spcBef>
              <a:spcAft>
                <a:spcPts val="0"/>
              </a:spcAft>
              <a:buNone/>
              <a:defRPr>
                <a:solidFill>
                  <a:srgbClr val="888888"/>
                </a:solidFill>
              </a:defRPr>
            </a:lvl5pPr>
            <a:lvl6pPr marL="0" lvl="5" indent="0" algn="r">
              <a:spcBef>
                <a:spcPts val="0"/>
              </a:spcBef>
              <a:spcAft>
                <a:spcPts val="0"/>
              </a:spcAft>
              <a:buNone/>
              <a:defRPr>
                <a:solidFill>
                  <a:srgbClr val="888888"/>
                </a:solidFill>
              </a:defRPr>
            </a:lvl6pPr>
            <a:lvl7pPr marL="0" lvl="6" indent="0" algn="r">
              <a:spcBef>
                <a:spcPts val="0"/>
              </a:spcBef>
              <a:spcAft>
                <a:spcPts val="0"/>
              </a:spcAft>
              <a:buNone/>
              <a:defRPr>
                <a:solidFill>
                  <a:srgbClr val="888888"/>
                </a:solidFill>
              </a:defRPr>
            </a:lvl7pPr>
            <a:lvl8pPr marL="0" lvl="7" indent="0" algn="r">
              <a:spcBef>
                <a:spcPts val="0"/>
              </a:spcBef>
              <a:spcAft>
                <a:spcPts val="0"/>
              </a:spcAft>
              <a:buNone/>
              <a:defRPr>
                <a:solidFill>
                  <a:srgbClr val="888888"/>
                </a:solidFill>
              </a:defRPr>
            </a:lvl8pPr>
            <a:lvl9pPr marL="0" lvl="8" indent="0" algn="r">
              <a:spcBef>
                <a:spcPts val="0"/>
              </a:spcBef>
              <a:spcAft>
                <a:spcPts val="0"/>
              </a:spcAft>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105"/>
        <p:cNvGrpSpPr/>
        <p:nvPr/>
      </p:nvGrpSpPr>
      <p:grpSpPr>
        <a:xfrm>
          <a:off x="0" y="0"/>
          <a:ext cx="0" cy="0"/>
          <a:chOff x="0" y="0"/>
          <a:chExt cx="0" cy="0"/>
        </a:xfrm>
      </p:grpSpPr>
    </p:spTree>
    <p:extLst>
      <p:ext uri="{BB962C8B-B14F-4D97-AF65-F5344CB8AC3E}">
        <p14:creationId xmlns:p14="http://schemas.microsoft.com/office/powerpoint/2010/main" val="366751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01"/>
        <p:cNvGrpSpPr/>
        <p:nvPr/>
      </p:nvGrpSpPr>
      <p:grpSpPr>
        <a:xfrm>
          <a:off x="0" y="0"/>
          <a:ext cx="0" cy="0"/>
          <a:chOff x="0" y="0"/>
          <a:chExt cx="0" cy="0"/>
        </a:xfrm>
      </p:grpSpPr>
      <p:sp>
        <p:nvSpPr>
          <p:cNvPr id="102" name="Google Shape;102;p53"/>
          <p:cNvSpPr txBox="1">
            <a:spLocks noGrp="1"/>
          </p:cNvSpPr>
          <p:nvPr>
            <p:ph type="dt" idx="10"/>
          </p:nvPr>
        </p:nvSpPr>
        <p:spPr>
          <a:xfrm>
            <a:off x="838389" y="6356747"/>
            <a:ext cx="2742447" cy="3642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53"/>
          <p:cNvSpPr txBox="1">
            <a:spLocks noGrp="1"/>
          </p:cNvSpPr>
          <p:nvPr>
            <p:ph type="ftr" idx="11"/>
          </p:nvPr>
        </p:nvSpPr>
        <p:spPr>
          <a:xfrm>
            <a:off x="4038413" y="6356747"/>
            <a:ext cx="4115176" cy="36427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53"/>
          <p:cNvSpPr txBox="1">
            <a:spLocks noGrp="1"/>
          </p:cNvSpPr>
          <p:nvPr>
            <p:ph type="sldNum" idx="12"/>
          </p:nvPr>
        </p:nvSpPr>
        <p:spPr>
          <a:xfrm>
            <a:off x="8611166" y="6356747"/>
            <a:ext cx="2742447" cy="36427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solidFill>
                  <a:srgbClr val="888888"/>
                </a:solidFill>
              </a:defRPr>
            </a:lvl1pPr>
            <a:lvl2pPr marL="0" lvl="1" indent="0" algn="r">
              <a:spcBef>
                <a:spcPts val="0"/>
              </a:spcBef>
              <a:spcAft>
                <a:spcPts val="0"/>
              </a:spcAft>
              <a:buNone/>
              <a:defRPr>
                <a:solidFill>
                  <a:srgbClr val="888888"/>
                </a:solidFill>
              </a:defRPr>
            </a:lvl2pPr>
            <a:lvl3pPr marL="0" lvl="2" indent="0" algn="r">
              <a:spcBef>
                <a:spcPts val="0"/>
              </a:spcBef>
              <a:spcAft>
                <a:spcPts val="0"/>
              </a:spcAft>
              <a:buNone/>
              <a:defRPr>
                <a:solidFill>
                  <a:srgbClr val="888888"/>
                </a:solidFill>
              </a:defRPr>
            </a:lvl3pPr>
            <a:lvl4pPr marL="0" lvl="3" indent="0" algn="r">
              <a:spcBef>
                <a:spcPts val="0"/>
              </a:spcBef>
              <a:spcAft>
                <a:spcPts val="0"/>
              </a:spcAft>
              <a:buNone/>
              <a:defRPr>
                <a:solidFill>
                  <a:srgbClr val="888888"/>
                </a:solidFill>
              </a:defRPr>
            </a:lvl4pPr>
            <a:lvl5pPr marL="0" lvl="4" indent="0" algn="r">
              <a:spcBef>
                <a:spcPts val="0"/>
              </a:spcBef>
              <a:spcAft>
                <a:spcPts val="0"/>
              </a:spcAft>
              <a:buNone/>
              <a:defRPr>
                <a:solidFill>
                  <a:srgbClr val="888888"/>
                </a:solidFill>
              </a:defRPr>
            </a:lvl5pPr>
            <a:lvl6pPr marL="0" lvl="5" indent="0" algn="r">
              <a:spcBef>
                <a:spcPts val="0"/>
              </a:spcBef>
              <a:spcAft>
                <a:spcPts val="0"/>
              </a:spcAft>
              <a:buNone/>
              <a:defRPr>
                <a:solidFill>
                  <a:srgbClr val="888888"/>
                </a:solidFill>
              </a:defRPr>
            </a:lvl6pPr>
            <a:lvl7pPr marL="0" lvl="6" indent="0" algn="r">
              <a:spcBef>
                <a:spcPts val="0"/>
              </a:spcBef>
              <a:spcAft>
                <a:spcPts val="0"/>
              </a:spcAft>
              <a:buNone/>
              <a:defRPr>
                <a:solidFill>
                  <a:srgbClr val="888888"/>
                </a:solidFill>
              </a:defRPr>
            </a:lvl7pPr>
            <a:lvl8pPr marL="0" lvl="7" indent="0" algn="r">
              <a:spcBef>
                <a:spcPts val="0"/>
              </a:spcBef>
              <a:spcAft>
                <a:spcPts val="0"/>
              </a:spcAft>
              <a:buNone/>
              <a:defRPr>
                <a:solidFill>
                  <a:srgbClr val="888888"/>
                </a:solidFill>
              </a:defRPr>
            </a:lvl8pPr>
            <a:lvl9pPr marL="0" lvl="8" indent="0" algn="r">
              <a:spcBef>
                <a:spcPts val="0"/>
              </a:spcBef>
              <a:spcAft>
                <a:spcPts val="0"/>
              </a:spcAft>
              <a:buNone/>
              <a:defRPr>
                <a:solidFill>
                  <a:srgbClr val="888888"/>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空白">
  <p:cSld name="4_空白">
    <p:spTree>
      <p:nvGrpSpPr>
        <p:cNvPr id="1" name="Shape 10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105"/>
        <p:cNvGrpSpPr/>
        <p:nvPr/>
      </p:nvGrpSpPr>
      <p:grpSpPr>
        <a:xfrm>
          <a:off x="0" y="0"/>
          <a:ext cx="0" cy="0"/>
          <a:chOff x="0" y="0"/>
          <a:chExt cx="0" cy="0"/>
        </a:xfrm>
      </p:grpSpPr>
    </p:spTree>
    <p:extLst>
      <p:ext uri="{BB962C8B-B14F-4D97-AF65-F5344CB8AC3E}">
        <p14:creationId xmlns:p14="http://schemas.microsoft.com/office/powerpoint/2010/main" val="7230891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50"/>
          <p:cNvSpPr txBox="1">
            <a:spLocks noGrp="1"/>
          </p:cNvSpPr>
          <p:nvPr>
            <p:ph type="title"/>
          </p:nvPr>
        </p:nvSpPr>
        <p:spPr>
          <a:xfrm>
            <a:off x="838389" y="365780"/>
            <a:ext cx="10515224" cy="132463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172"/>
              <a:buFont typeface="Calibri"/>
              <a:buNone/>
              <a:defRPr sz="4172"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50"/>
          <p:cNvSpPr txBox="1">
            <a:spLocks noGrp="1"/>
          </p:cNvSpPr>
          <p:nvPr>
            <p:ph type="body" idx="1"/>
          </p:nvPr>
        </p:nvSpPr>
        <p:spPr>
          <a:xfrm>
            <a:off x="838389" y="1825890"/>
            <a:ext cx="10515224" cy="4351729"/>
          </a:xfrm>
          <a:prstGeom prst="rect">
            <a:avLst/>
          </a:prstGeom>
          <a:noFill/>
          <a:ln>
            <a:noFill/>
          </a:ln>
        </p:spPr>
        <p:txBody>
          <a:bodyPr spcFirstLastPara="1" wrap="square" lIns="91425" tIns="45700" rIns="91425" bIns="45700" anchor="t" anchorCtr="0">
            <a:normAutofit/>
          </a:bodyPr>
          <a:lstStyle>
            <a:lvl1pPr marL="457200" marR="0" lvl="0" indent="-397192" algn="l" rtl="0">
              <a:lnSpc>
                <a:spcPct val="90000"/>
              </a:lnSpc>
              <a:spcBef>
                <a:spcPts val="948"/>
              </a:spcBef>
              <a:spcAft>
                <a:spcPts val="0"/>
              </a:spcAft>
              <a:buClr>
                <a:schemeClr val="dk1"/>
              </a:buClr>
              <a:buSzPts val="2655"/>
              <a:buFont typeface="Arial"/>
              <a:buChar char="•"/>
              <a:defRPr sz="2655" b="0" i="0" u="none" strike="noStrike" cap="none">
                <a:solidFill>
                  <a:schemeClr val="dk1"/>
                </a:solidFill>
                <a:latin typeface="Calibri"/>
                <a:ea typeface="Calibri"/>
                <a:cs typeface="Calibri"/>
                <a:sym typeface="Calibri"/>
              </a:defRPr>
            </a:lvl1pPr>
            <a:lvl2pPr marL="914400" marR="0" lvl="1" indent="-373062" algn="l" rtl="0">
              <a:lnSpc>
                <a:spcPct val="90000"/>
              </a:lnSpc>
              <a:spcBef>
                <a:spcPts val="474"/>
              </a:spcBef>
              <a:spcAft>
                <a:spcPts val="0"/>
              </a:spcAft>
              <a:buClr>
                <a:schemeClr val="dk1"/>
              </a:buClr>
              <a:buSzPts val="2275"/>
              <a:buFont typeface="Arial"/>
              <a:buChar char="•"/>
              <a:defRPr sz="2275" b="0" i="0" u="none" strike="noStrike" cap="none">
                <a:solidFill>
                  <a:schemeClr val="dk1"/>
                </a:solidFill>
                <a:latin typeface="Calibri"/>
                <a:ea typeface="Calibri"/>
                <a:cs typeface="Calibri"/>
                <a:sym typeface="Calibri"/>
              </a:defRPr>
            </a:lvl2pPr>
            <a:lvl3pPr marL="1371600" marR="0" lvl="2" indent="-348995" algn="l" rtl="0">
              <a:lnSpc>
                <a:spcPct val="90000"/>
              </a:lnSpc>
              <a:spcBef>
                <a:spcPts val="474"/>
              </a:spcBef>
              <a:spcAft>
                <a:spcPts val="0"/>
              </a:spcAft>
              <a:buClr>
                <a:schemeClr val="dk1"/>
              </a:buClr>
              <a:buSzPts val="1896"/>
              <a:buFont typeface="Arial"/>
              <a:buChar char="•"/>
              <a:defRPr sz="1895" b="0" i="0" u="none" strike="noStrike" cap="none">
                <a:solidFill>
                  <a:schemeClr val="dk1"/>
                </a:solidFill>
                <a:latin typeface="Calibri"/>
                <a:ea typeface="Calibri"/>
                <a:cs typeface="Calibri"/>
                <a:sym typeface="Calibri"/>
              </a:defRPr>
            </a:lvl3pPr>
            <a:lvl4pPr marL="1828800" marR="0" lvl="3"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4pPr>
            <a:lvl5pPr marL="2286000" marR="0" lvl="4"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5pPr>
            <a:lvl6pPr marL="2743200" marR="0" lvl="5"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6pPr>
            <a:lvl7pPr marL="3200400" marR="0" lvl="6"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7pPr>
            <a:lvl8pPr marL="3657600" marR="0" lvl="7"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8pPr>
            <a:lvl9pPr marL="4114800" marR="0" lvl="8"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9pPr>
          </a:lstStyle>
          <a:p>
            <a:endParaRPr/>
          </a:p>
        </p:txBody>
      </p:sp>
      <p:sp>
        <p:nvSpPr>
          <p:cNvPr id="87" name="Google Shape;87;p50"/>
          <p:cNvSpPr txBox="1">
            <a:spLocks noGrp="1"/>
          </p:cNvSpPr>
          <p:nvPr>
            <p:ph type="dt" idx="10"/>
          </p:nvPr>
        </p:nvSpPr>
        <p:spPr>
          <a:xfrm>
            <a:off x="838389" y="6356747"/>
            <a:ext cx="2742447" cy="36427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38">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50"/>
          <p:cNvSpPr txBox="1">
            <a:spLocks noGrp="1"/>
          </p:cNvSpPr>
          <p:nvPr>
            <p:ph type="ftr" idx="11"/>
          </p:nvPr>
        </p:nvSpPr>
        <p:spPr>
          <a:xfrm>
            <a:off x="4038413" y="6356747"/>
            <a:ext cx="4115176" cy="36427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138">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50"/>
          <p:cNvSpPr txBox="1">
            <a:spLocks noGrp="1"/>
          </p:cNvSpPr>
          <p:nvPr>
            <p:ph type="sldNum" idx="12"/>
          </p:nvPr>
        </p:nvSpPr>
        <p:spPr>
          <a:xfrm>
            <a:off x="8611166" y="6356747"/>
            <a:ext cx="2742447" cy="3642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38">
                <a:solidFill>
                  <a:srgbClr val="888888"/>
                </a:solidFill>
                <a:latin typeface="Calibri"/>
                <a:ea typeface="Calibri"/>
                <a:cs typeface="Calibri"/>
                <a:sym typeface="Calibri"/>
              </a:defRPr>
            </a:lvl1pPr>
            <a:lvl2pPr marL="0" marR="0" lvl="1" indent="0" algn="r" rtl="0">
              <a:spcBef>
                <a:spcPts val="0"/>
              </a:spcBef>
              <a:spcAft>
                <a:spcPts val="0"/>
              </a:spcAft>
              <a:buNone/>
              <a:defRPr sz="1138">
                <a:solidFill>
                  <a:srgbClr val="888888"/>
                </a:solidFill>
                <a:latin typeface="Calibri"/>
                <a:ea typeface="Calibri"/>
                <a:cs typeface="Calibri"/>
                <a:sym typeface="Calibri"/>
              </a:defRPr>
            </a:lvl2pPr>
            <a:lvl3pPr marL="0" marR="0" lvl="2" indent="0" algn="r" rtl="0">
              <a:spcBef>
                <a:spcPts val="0"/>
              </a:spcBef>
              <a:spcAft>
                <a:spcPts val="0"/>
              </a:spcAft>
              <a:buNone/>
              <a:defRPr sz="1138">
                <a:solidFill>
                  <a:srgbClr val="888888"/>
                </a:solidFill>
                <a:latin typeface="Calibri"/>
                <a:ea typeface="Calibri"/>
                <a:cs typeface="Calibri"/>
                <a:sym typeface="Calibri"/>
              </a:defRPr>
            </a:lvl3pPr>
            <a:lvl4pPr marL="0" marR="0" lvl="3" indent="0" algn="r" rtl="0">
              <a:spcBef>
                <a:spcPts val="0"/>
              </a:spcBef>
              <a:spcAft>
                <a:spcPts val="0"/>
              </a:spcAft>
              <a:buNone/>
              <a:defRPr sz="1138">
                <a:solidFill>
                  <a:srgbClr val="888888"/>
                </a:solidFill>
                <a:latin typeface="Calibri"/>
                <a:ea typeface="Calibri"/>
                <a:cs typeface="Calibri"/>
                <a:sym typeface="Calibri"/>
              </a:defRPr>
            </a:lvl4pPr>
            <a:lvl5pPr marL="0" marR="0" lvl="4" indent="0" algn="r" rtl="0">
              <a:spcBef>
                <a:spcPts val="0"/>
              </a:spcBef>
              <a:spcAft>
                <a:spcPts val="0"/>
              </a:spcAft>
              <a:buNone/>
              <a:defRPr sz="1138">
                <a:solidFill>
                  <a:srgbClr val="888888"/>
                </a:solidFill>
                <a:latin typeface="Calibri"/>
                <a:ea typeface="Calibri"/>
                <a:cs typeface="Calibri"/>
                <a:sym typeface="Calibri"/>
              </a:defRPr>
            </a:lvl5pPr>
            <a:lvl6pPr marL="0" marR="0" lvl="5" indent="0" algn="r" rtl="0">
              <a:spcBef>
                <a:spcPts val="0"/>
              </a:spcBef>
              <a:spcAft>
                <a:spcPts val="0"/>
              </a:spcAft>
              <a:buNone/>
              <a:defRPr sz="1138">
                <a:solidFill>
                  <a:srgbClr val="888888"/>
                </a:solidFill>
                <a:latin typeface="Calibri"/>
                <a:ea typeface="Calibri"/>
                <a:cs typeface="Calibri"/>
                <a:sym typeface="Calibri"/>
              </a:defRPr>
            </a:lvl6pPr>
            <a:lvl7pPr marL="0" marR="0" lvl="6" indent="0" algn="r" rtl="0">
              <a:spcBef>
                <a:spcPts val="0"/>
              </a:spcBef>
              <a:spcAft>
                <a:spcPts val="0"/>
              </a:spcAft>
              <a:buNone/>
              <a:defRPr sz="1138">
                <a:solidFill>
                  <a:srgbClr val="888888"/>
                </a:solidFill>
                <a:latin typeface="Calibri"/>
                <a:ea typeface="Calibri"/>
                <a:cs typeface="Calibri"/>
                <a:sym typeface="Calibri"/>
              </a:defRPr>
            </a:lvl7pPr>
            <a:lvl8pPr marL="0" marR="0" lvl="7" indent="0" algn="r" rtl="0">
              <a:spcBef>
                <a:spcPts val="0"/>
              </a:spcBef>
              <a:spcAft>
                <a:spcPts val="0"/>
              </a:spcAft>
              <a:buNone/>
              <a:defRPr sz="1138">
                <a:solidFill>
                  <a:srgbClr val="888888"/>
                </a:solidFill>
                <a:latin typeface="Calibri"/>
                <a:ea typeface="Calibri"/>
                <a:cs typeface="Calibri"/>
                <a:sym typeface="Calibri"/>
              </a:defRPr>
            </a:lvl8pPr>
            <a:lvl9pPr marL="0" marR="0" lvl="8" indent="0" algn="r" rtl="0">
              <a:spcBef>
                <a:spcPts val="0"/>
              </a:spcBef>
              <a:spcAft>
                <a:spcPts val="0"/>
              </a:spcAft>
              <a:buNone/>
              <a:defRPr sz="1138">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52"/>
          <p:cNvSpPr txBox="1">
            <a:spLocks noGrp="1"/>
          </p:cNvSpPr>
          <p:nvPr>
            <p:ph type="title"/>
          </p:nvPr>
        </p:nvSpPr>
        <p:spPr>
          <a:xfrm>
            <a:off x="838389" y="365780"/>
            <a:ext cx="10515224" cy="132463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172"/>
              <a:buFont typeface="Calibri"/>
              <a:buNone/>
              <a:defRPr sz="4172"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52"/>
          <p:cNvSpPr txBox="1">
            <a:spLocks noGrp="1"/>
          </p:cNvSpPr>
          <p:nvPr>
            <p:ph type="body" idx="1"/>
          </p:nvPr>
        </p:nvSpPr>
        <p:spPr>
          <a:xfrm>
            <a:off x="838389" y="1825890"/>
            <a:ext cx="10515224" cy="4351729"/>
          </a:xfrm>
          <a:prstGeom prst="rect">
            <a:avLst/>
          </a:prstGeom>
          <a:noFill/>
          <a:ln>
            <a:noFill/>
          </a:ln>
        </p:spPr>
        <p:txBody>
          <a:bodyPr spcFirstLastPara="1" wrap="square" lIns="91425" tIns="45700" rIns="91425" bIns="45700" anchor="t" anchorCtr="0">
            <a:normAutofit/>
          </a:bodyPr>
          <a:lstStyle>
            <a:lvl1pPr marL="457200" marR="0" lvl="0" indent="-397192" algn="l" rtl="0">
              <a:lnSpc>
                <a:spcPct val="90000"/>
              </a:lnSpc>
              <a:spcBef>
                <a:spcPts val="948"/>
              </a:spcBef>
              <a:spcAft>
                <a:spcPts val="0"/>
              </a:spcAft>
              <a:buClr>
                <a:schemeClr val="dk1"/>
              </a:buClr>
              <a:buSzPts val="2655"/>
              <a:buFont typeface="Arial"/>
              <a:buChar char="•"/>
              <a:defRPr sz="2655" b="0" i="0" u="none" strike="noStrike" cap="none">
                <a:solidFill>
                  <a:schemeClr val="dk1"/>
                </a:solidFill>
                <a:latin typeface="Calibri"/>
                <a:ea typeface="Calibri"/>
                <a:cs typeface="Calibri"/>
                <a:sym typeface="Calibri"/>
              </a:defRPr>
            </a:lvl1pPr>
            <a:lvl2pPr marL="914400" marR="0" lvl="1" indent="-373062" algn="l" rtl="0">
              <a:lnSpc>
                <a:spcPct val="90000"/>
              </a:lnSpc>
              <a:spcBef>
                <a:spcPts val="474"/>
              </a:spcBef>
              <a:spcAft>
                <a:spcPts val="0"/>
              </a:spcAft>
              <a:buClr>
                <a:schemeClr val="dk1"/>
              </a:buClr>
              <a:buSzPts val="2275"/>
              <a:buFont typeface="Arial"/>
              <a:buChar char="•"/>
              <a:defRPr sz="2275" b="0" i="0" u="none" strike="noStrike" cap="none">
                <a:solidFill>
                  <a:schemeClr val="dk1"/>
                </a:solidFill>
                <a:latin typeface="Calibri"/>
                <a:ea typeface="Calibri"/>
                <a:cs typeface="Calibri"/>
                <a:sym typeface="Calibri"/>
              </a:defRPr>
            </a:lvl2pPr>
            <a:lvl3pPr marL="1371600" marR="0" lvl="2" indent="-348995" algn="l" rtl="0">
              <a:lnSpc>
                <a:spcPct val="90000"/>
              </a:lnSpc>
              <a:spcBef>
                <a:spcPts val="474"/>
              </a:spcBef>
              <a:spcAft>
                <a:spcPts val="0"/>
              </a:spcAft>
              <a:buClr>
                <a:schemeClr val="dk1"/>
              </a:buClr>
              <a:buSzPts val="1896"/>
              <a:buFont typeface="Arial"/>
              <a:buChar char="•"/>
              <a:defRPr sz="1895" b="0" i="0" u="none" strike="noStrike" cap="none">
                <a:solidFill>
                  <a:schemeClr val="dk1"/>
                </a:solidFill>
                <a:latin typeface="Calibri"/>
                <a:ea typeface="Calibri"/>
                <a:cs typeface="Calibri"/>
                <a:sym typeface="Calibri"/>
              </a:defRPr>
            </a:lvl3pPr>
            <a:lvl4pPr marL="1828800" marR="0" lvl="3"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4pPr>
            <a:lvl5pPr marL="2286000" marR="0" lvl="4"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5pPr>
            <a:lvl6pPr marL="2743200" marR="0" lvl="5"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6pPr>
            <a:lvl7pPr marL="3200400" marR="0" lvl="6"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7pPr>
            <a:lvl8pPr marL="3657600" marR="0" lvl="7"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8pPr>
            <a:lvl9pPr marL="4114800" marR="0" lvl="8" indent="-336994" algn="l" rtl="0">
              <a:lnSpc>
                <a:spcPct val="90000"/>
              </a:lnSpc>
              <a:spcBef>
                <a:spcPts val="474"/>
              </a:spcBef>
              <a:spcAft>
                <a:spcPts val="0"/>
              </a:spcAft>
              <a:buClr>
                <a:schemeClr val="dk1"/>
              </a:buClr>
              <a:buSzPts val="1707"/>
              <a:buFont typeface="Arial"/>
              <a:buChar char="•"/>
              <a:defRPr sz="1707" b="0" i="0" u="none" strike="noStrike" cap="none">
                <a:solidFill>
                  <a:schemeClr val="dk1"/>
                </a:solidFill>
                <a:latin typeface="Calibri"/>
                <a:ea typeface="Calibri"/>
                <a:cs typeface="Calibri"/>
                <a:sym typeface="Calibri"/>
              </a:defRPr>
            </a:lvl9pPr>
          </a:lstStyle>
          <a:p>
            <a:endParaRPr/>
          </a:p>
        </p:txBody>
      </p:sp>
      <p:sp>
        <p:nvSpPr>
          <p:cNvPr id="97" name="Google Shape;97;p52"/>
          <p:cNvSpPr txBox="1">
            <a:spLocks noGrp="1"/>
          </p:cNvSpPr>
          <p:nvPr>
            <p:ph type="dt" idx="10"/>
          </p:nvPr>
        </p:nvSpPr>
        <p:spPr>
          <a:xfrm>
            <a:off x="838389" y="6356747"/>
            <a:ext cx="2742447" cy="36427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38">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52"/>
          <p:cNvSpPr txBox="1">
            <a:spLocks noGrp="1"/>
          </p:cNvSpPr>
          <p:nvPr>
            <p:ph type="ftr" idx="11"/>
          </p:nvPr>
        </p:nvSpPr>
        <p:spPr>
          <a:xfrm>
            <a:off x="4038413" y="6356747"/>
            <a:ext cx="4115176" cy="36427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138">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52"/>
          <p:cNvSpPr txBox="1">
            <a:spLocks noGrp="1"/>
          </p:cNvSpPr>
          <p:nvPr>
            <p:ph type="sldNum" idx="12"/>
          </p:nvPr>
        </p:nvSpPr>
        <p:spPr>
          <a:xfrm>
            <a:off x="8611166" y="6356747"/>
            <a:ext cx="2742447" cy="3642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138">
                <a:solidFill>
                  <a:srgbClr val="888888"/>
                </a:solidFill>
                <a:latin typeface="Calibri"/>
                <a:ea typeface="Calibri"/>
                <a:cs typeface="Calibri"/>
                <a:sym typeface="Calibri"/>
              </a:defRPr>
            </a:lvl1pPr>
            <a:lvl2pPr marL="0" marR="0" lvl="1" indent="0" algn="r" rtl="0">
              <a:spcBef>
                <a:spcPts val="0"/>
              </a:spcBef>
              <a:spcAft>
                <a:spcPts val="0"/>
              </a:spcAft>
              <a:buNone/>
              <a:defRPr sz="1138">
                <a:solidFill>
                  <a:srgbClr val="888888"/>
                </a:solidFill>
                <a:latin typeface="Calibri"/>
                <a:ea typeface="Calibri"/>
                <a:cs typeface="Calibri"/>
                <a:sym typeface="Calibri"/>
              </a:defRPr>
            </a:lvl2pPr>
            <a:lvl3pPr marL="0" marR="0" lvl="2" indent="0" algn="r" rtl="0">
              <a:spcBef>
                <a:spcPts val="0"/>
              </a:spcBef>
              <a:spcAft>
                <a:spcPts val="0"/>
              </a:spcAft>
              <a:buNone/>
              <a:defRPr sz="1138">
                <a:solidFill>
                  <a:srgbClr val="888888"/>
                </a:solidFill>
                <a:latin typeface="Calibri"/>
                <a:ea typeface="Calibri"/>
                <a:cs typeface="Calibri"/>
                <a:sym typeface="Calibri"/>
              </a:defRPr>
            </a:lvl3pPr>
            <a:lvl4pPr marL="0" marR="0" lvl="3" indent="0" algn="r" rtl="0">
              <a:spcBef>
                <a:spcPts val="0"/>
              </a:spcBef>
              <a:spcAft>
                <a:spcPts val="0"/>
              </a:spcAft>
              <a:buNone/>
              <a:defRPr sz="1138">
                <a:solidFill>
                  <a:srgbClr val="888888"/>
                </a:solidFill>
                <a:latin typeface="Calibri"/>
                <a:ea typeface="Calibri"/>
                <a:cs typeface="Calibri"/>
                <a:sym typeface="Calibri"/>
              </a:defRPr>
            </a:lvl4pPr>
            <a:lvl5pPr marL="0" marR="0" lvl="4" indent="0" algn="r" rtl="0">
              <a:spcBef>
                <a:spcPts val="0"/>
              </a:spcBef>
              <a:spcAft>
                <a:spcPts val="0"/>
              </a:spcAft>
              <a:buNone/>
              <a:defRPr sz="1138">
                <a:solidFill>
                  <a:srgbClr val="888888"/>
                </a:solidFill>
                <a:latin typeface="Calibri"/>
                <a:ea typeface="Calibri"/>
                <a:cs typeface="Calibri"/>
                <a:sym typeface="Calibri"/>
              </a:defRPr>
            </a:lvl5pPr>
            <a:lvl6pPr marL="0" marR="0" lvl="5" indent="0" algn="r" rtl="0">
              <a:spcBef>
                <a:spcPts val="0"/>
              </a:spcBef>
              <a:spcAft>
                <a:spcPts val="0"/>
              </a:spcAft>
              <a:buNone/>
              <a:defRPr sz="1138">
                <a:solidFill>
                  <a:srgbClr val="888888"/>
                </a:solidFill>
                <a:latin typeface="Calibri"/>
                <a:ea typeface="Calibri"/>
                <a:cs typeface="Calibri"/>
                <a:sym typeface="Calibri"/>
              </a:defRPr>
            </a:lvl6pPr>
            <a:lvl7pPr marL="0" marR="0" lvl="6" indent="0" algn="r" rtl="0">
              <a:spcBef>
                <a:spcPts val="0"/>
              </a:spcBef>
              <a:spcAft>
                <a:spcPts val="0"/>
              </a:spcAft>
              <a:buNone/>
              <a:defRPr sz="1138">
                <a:solidFill>
                  <a:srgbClr val="888888"/>
                </a:solidFill>
                <a:latin typeface="Calibri"/>
                <a:ea typeface="Calibri"/>
                <a:cs typeface="Calibri"/>
                <a:sym typeface="Calibri"/>
              </a:defRPr>
            </a:lvl7pPr>
            <a:lvl8pPr marL="0" marR="0" lvl="7" indent="0" algn="r" rtl="0">
              <a:spcBef>
                <a:spcPts val="0"/>
              </a:spcBef>
              <a:spcAft>
                <a:spcPts val="0"/>
              </a:spcAft>
              <a:buNone/>
              <a:defRPr sz="1138">
                <a:solidFill>
                  <a:srgbClr val="888888"/>
                </a:solidFill>
                <a:latin typeface="Calibri"/>
                <a:ea typeface="Calibri"/>
                <a:cs typeface="Calibri"/>
                <a:sym typeface="Calibri"/>
              </a:defRPr>
            </a:lvl8pPr>
            <a:lvl9pPr marL="0" marR="0" lvl="8" indent="0" algn="r" rtl="0">
              <a:spcBef>
                <a:spcPts val="0"/>
              </a:spcBef>
              <a:spcAft>
                <a:spcPts val="0"/>
              </a:spcAft>
              <a:buNone/>
              <a:defRPr sz="1138">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pic>
        <p:nvPicPr>
          <p:cNvPr id="100" name="Google Shape;100;p52"/>
          <p:cNvPicPr preferRelativeResize="0"/>
          <p:nvPr/>
        </p:nvPicPr>
        <p:blipFill rotWithShape="1">
          <a:blip r:embed="rId5">
            <a:alphaModFix/>
          </a:blip>
          <a:srcRect/>
          <a:stretch/>
        </p:blipFill>
        <p:spPr>
          <a:xfrm>
            <a:off x="334" y="0"/>
            <a:ext cx="12191332"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5" r:id="rId2"/>
    <p:sldLayoutId id="2147483666"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26"/>
          <p:cNvPicPr preferRelativeResize="0"/>
          <p:nvPr/>
        </p:nvPicPr>
        <p:blipFill rotWithShape="1">
          <a:blip r:embed="rId3">
            <a:alphaModFix/>
          </a:blip>
          <a:srcRect/>
          <a:stretch/>
        </p:blipFill>
        <p:spPr>
          <a:xfrm>
            <a:off x="0" y="376"/>
            <a:ext cx="12191332" cy="6857624"/>
          </a:xfrm>
          <a:prstGeom prst="rect">
            <a:avLst/>
          </a:prstGeom>
          <a:noFill/>
          <a:ln>
            <a:noFill/>
          </a:ln>
        </p:spPr>
      </p:pic>
      <p:sp>
        <p:nvSpPr>
          <p:cNvPr id="642" name="Google Shape;642;p26"/>
          <p:cNvSpPr/>
          <p:nvPr/>
        </p:nvSpPr>
        <p:spPr>
          <a:xfrm>
            <a:off x="1588763" y="1808039"/>
            <a:ext cx="9013805" cy="1477328"/>
          </a:xfrm>
          <a:prstGeom prst="rect">
            <a:avLst/>
          </a:prstGeom>
          <a:noFill/>
          <a:ln>
            <a:noFill/>
          </a:ln>
        </p:spPr>
        <p:txBody>
          <a:bodyPr spcFirstLastPara="1" wrap="square" lIns="0" tIns="0" rIns="0" bIns="0" anchor="t" anchorCtr="0">
            <a:spAutoFit/>
          </a:bodyPr>
          <a:lstStyle/>
          <a:p>
            <a:pPr lvl="0" algn="ctr">
              <a:buClr>
                <a:srgbClr val="FFFFFF"/>
              </a:buClr>
              <a:buSzPts val="5120"/>
            </a:pPr>
            <a:r>
              <a:rPr lang="en-US" sz="3200" dirty="0">
                <a:solidFill>
                  <a:schemeClr val="tx1"/>
                </a:solidFill>
              </a:rPr>
              <a:t>Topic: Comparison of stock market performance among the US and Chinese tech companies, with respect to the Impact of the Covid-19 Pandemic</a:t>
            </a:r>
            <a:endParaRPr sz="900" dirty="0">
              <a:solidFill>
                <a:schemeClr val="tx1"/>
              </a:solidFill>
            </a:endParaRPr>
          </a:p>
        </p:txBody>
      </p:sp>
      <p:sp>
        <p:nvSpPr>
          <p:cNvPr id="7" name="Subtitle 2">
            <a:extLst>
              <a:ext uri="{FF2B5EF4-FFF2-40B4-BE49-F238E27FC236}">
                <a16:creationId xmlns:a16="http://schemas.microsoft.com/office/drawing/2014/main" id="{2DBD3AE8-B99B-7744-8DCE-8863FAF6748F}"/>
              </a:ext>
            </a:extLst>
          </p:cNvPr>
          <p:cNvSpPr txBox="1">
            <a:spLocks/>
          </p:cNvSpPr>
          <p:nvPr/>
        </p:nvSpPr>
        <p:spPr>
          <a:xfrm>
            <a:off x="842771" y="4020312"/>
            <a:ext cx="10506456" cy="1557528"/>
          </a:xfrm>
          <a:prstGeom prst="rect">
            <a:avLst/>
          </a:prstGeom>
        </p:spPr>
        <p:txBody>
          <a:bodyPr vert="horz" lIns="91440" tIns="45720" rIns="91440" bIns="45720" rtlCol="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r>
              <a:rPr lang="en-US" sz="2000" dirty="0"/>
              <a:t>Student Name: Wong </a:t>
            </a:r>
            <a:r>
              <a:rPr lang="en-US" sz="2000" dirty="0" err="1"/>
              <a:t>Chuen</a:t>
            </a:r>
            <a:r>
              <a:rPr lang="en-US" sz="2000" dirty="0"/>
              <a:t> </a:t>
            </a:r>
            <a:r>
              <a:rPr lang="en-US" sz="2000" dirty="0" err="1"/>
              <a:t>Lik</a:t>
            </a:r>
            <a:r>
              <a:rPr lang="en-US" sz="2000" dirty="0"/>
              <a:t> Daniel</a:t>
            </a:r>
          </a:p>
          <a:p>
            <a:pPr algn="ctr">
              <a:lnSpc>
                <a:spcPct val="150000"/>
              </a:lnSpc>
            </a:pPr>
            <a:r>
              <a:rPr lang="en-US" sz="2000" dirty="0"/>
              <a:t>Student Number: 210763720</a:t>
            </a:r>
          </a:p>
          <a:p>
            <a:pPr algn="ctr">
              <a:lnSpc>
                <a:spcPct val="150000"/>
              </a:lnSpc>
            </a:pPr>
            <a:r>
              <a:rPr lang="en-US" sz="2000" dirty="0"/>
              <a:t>Supervisor Name: William Marsh</a:t>
            </a:r>
          </a:p>
          <a:p>
            <a:pPr algn="ctr">
              <a:lnSpc>
                <a:spcPct val="150000"/>
              </a:lnSpc>
            </a:pPr>
            <a:r>
              <a:rPr lang="en-US" sz="2000" dirty="0" err="1"/>
              <a:t>Programme</a:t>
            </a:r>
            <a:r>
              <a:rPr lang="en-US" sz="2000" dirty="0"/>
              <a:t> of Study: MSc in Computing and Information System (Conversion)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0"/>
                                        </p:tgtEl>
                                        <p:attrNameLst>
                                          <p:attrName>style.visibility</p:attrName>
                                        </p:attrNameLst>
                                      </p:cBhvr>
                                      <p:to>
                                        <p:strVal val="visible"/>
                                      </p:to>
                                    </p:set>
                                    <p:animEffect transition="in" filter="fade">
                                      <p:cBhvr>
                                        <p:cTn id="7" dur="500"/>
                                        <p:tgtEl>
                                          <p:spTgt spid="6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2"/>
                                        </p:tgtEl>
                                        <p:attrNameLst>
                                          <p:attrName>style.visibility</p:attrName>
                                        </p:attrNameLst>
                                      </p:cBhvr>
                                      <p:to>
                                        <p:strVal val="visible"/>
                                      </p:to>
                                    </p:set>
                                    <p:animEffect transition="in" filter="fade">
                                      <p:cBhvr>
                                        <p:cTn id="12" dur="500"/>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9"/>
        <p:cNvGrpSpPr/>
        <p:nvPr/>
      </p:nvGrpSpPr>
      <p:grpSpPr>
        <a:xfrm>
          <a:off x="0" y="0"/>
          <a:ext cx="0" cy="0"/>
          <a:chOff x="0" y="0"/>
          <a:chExt cx="0" cy="0"/>
        </a:xfrm>
      </p:grpSpPr>
      <p:sp>
        <p:nvSpPr>
          <p:cNvPr id="8" name="Google Shape;719;p30">
            <a:extLst>
              <a:ext uri="{FF2B5EF4-FFF2-40B4-BE49-F238E27FC236}">
                <a16:creationId xmlns:a16="http://schemas.microsoft.com/office/drawing/2014/main" id="{F0C13669-14A9-0B40-AB22-2C328CA0CA0A}"/>
              </a:ext>
            </a:extLst>
          </p:cNvPr>
          <p:cNvSpPr txBox="1"/>
          <p:nvPr/>
        </p:nvSpPr>
        <p:spPr>
          <a:xfrm>
            <a:off x="4223809" y="221639"/>
            <a:ext cx="3744384" cy="4669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3034" dirty="0">
                <a:solidFill>
                  <a:schemeClr val="tx1"/>
                </a:solidFill>
                <a:latin typeface="Arial"/>
                <a:ea typeface="Arial"/>
                <a:cs typeface="Arial"/>
                <a:sym typeface="Arial"/>
              </a:rPr>
              <a:t>Exploratory Analysis</a:t>
            </a:r>
            <a:endParaRPr sz="3791" dirty="0">
              <a:solidFill>
                <a:schemeClr val="tx1"/>
              </a:solidFill>
              <a:latin typeface="Arial"/>
              <a:ea typeface="Arial"/>
              <a:cs typeface="Arial"/>
              <a:sym typeface="Arial"/>
            </a:endParaRPr>
          </a:p>
        </p:txBody>
      </p:sp>
      <p:sp>
        <p:nvSpPr>
          <p:cNvPr id="9" name="Google Shape;720;p30">
            <a:extLst>
              <a:ext uri="{FF2B5EF4-FFF2-40B4-BE49-F238E27FC236}">
                <a16:creationId xmlns:a16="http://schemas.microsoft.com/office/drawing/2014/main" id="{D629DA8D-3F6E-A947-986A-61CEF321D5EF}"/>
              </a:ext>
            </a:extLst>
          </p:cNvPr>
          <p:cNvSpPr txBox="1"/>
          <p:nvPr/>
        </p:nvSpPr>
        <p:spPr>
          <a:xfrm>
            <a:off x="4707910" y="731988"/>
            <a:ext cx="2983807" cy="408445"/>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1327" dirty="0">
                <a:solidFill>
                  <a:schemeClr val="tx1"/>
                </a:solidFill>
              </a:rPr>
              <a:t>Covid-19 new cases </a:t>
            </a:r>
          </a:p>
          <a:p>
            <a:pPr marL="0" marR="0" lvl="0" indent="0" algn="ctr" rtl="0">
              <a:spcBef>
                <a:spcPts val="0"/>
              </a:spcBef>
              <a:spcAft>
                <a:spcPts val="0"/>
              </a:spcAft>
              <a:buNone/>
            </a:pPr>
            <a:r>
              <a:rPr lang="en-US" altLang="zh-CN" sz="1327" dirty="0">
                <a:solidFill>
                  <a:schemeClr val="tx1"/>
                </a:solidFill>
                <a:latin typeface="Arial"/>
                <a:ea typeface="Arial"/>
                <a:cs typeface="Arial"/>
                <a:sym typeface="Arial"/>
              </a:rPr>
              <a:t>Vs</a:t>
            </a:r>
            <a:r>
              <a:rPr lang="en-US" altLang="zh-CN" sz="1327" dirty="0">
                <a:solidFill>
                  <a:schemeClr val="tx1"/>
                </a:solidFill>
              </a:rPr>
              <a:t> S</a:t>
            </a:r>
            <a:r>
              <a:rPr lang="en-US" altLang="zh-CN" sz="1327" dirty="0">
                <a:solidFill>
                  <a:schemeClr val="tx1"/>
                </a:solidFill>
                <a:latin typeface="Arial"/>
                <a:ea typeface="Arial"/>
                <a:cs typeface="Arial"/>
                <a:sym typeface="Arial"/>
              </a:rPr>
              <a:t>tock </a:t>
            </a:r>
            <a:r>
              <a:rPr lang="en-US" altLang="zh-CN" sz="1327" dirty="0">
                <a:solidFill>
                  <a:schemeClr val="tx1"/>
                </a:solidFill>
              </a:rPr>
              <a:t>P</a:t>
            </a:r>
            <a:r>
              <a:rPr lang="en-US" altLang="zh-CN" sz="1327" dirty="0">
                <a:solidFill>
                  <a:schemeClr val="tx1"/>
                </a:solidFill>
                <a:latin typeface="Arial"/>
                <a:ea typeface="Arial"/>
                <a:cs typeface="Arial"/>
                <a:sym typeface="Arial"/>
              </a:rPr>
              <a:t>rices in tech companies</a:t>
            </a:r>
            <a:endParaRPr sz="1800" dirty="0">
              <a:solidFill>
                <a:schemeClr val="tx1"/>
              </a:solidFill>
              <a:latin typeface="Arial"/>
              <a:ea typeface="Arial"/>
              <a:cs typeface="Arial"/>
              <a:sym typeface="Arial"/>
            </a:endParaRPr>
          </a:p>
        </p:txBody>
      </p:sp>
      <p:grpSp>
        <p:nvGrpSpPr>
          <p:cNvPr id="10" name="Google Shape;721;p30">
            <a:extLst>
              <a:ext uri="{FF2B5EF4-FFF2-40B4-BE49-F238E27FC236}">
                <a16:creationId xmlns:a16="http://schemas.microsoft.com/office/drawing/2014/main" id="{850E24EF-D75C-D940-9C0C-AC7DB21860AE}"/>
              </a:ext>
            </a:extLst>
          </p:cNvPr>
          <p:cNvGrpSpPr/>
          <p:nvPr/>
        </p:nvGrpSpPr>
        <p:grpSpPr>
          <a:xfrm>
            <a:off x="840370" y="561481"/>
            <a:ext cx="10511262" cy="0"/>
            <a:chOff x="1028775" y="591989"/>
            <a:chExt cx="11086097" cy="0"/>
          </a:xfrm>
        </p:grpSpPr>
        <p:cxnSp>
          <p:nvCxnSpPr>
            <p:cNvPr id="11" name="Google Shape;722;p30">
              <a:extLst>
                <a:ext uri="{FF2B5EF4-FFF2-40B4-BE49-F238E27FC236}">
                  <a16:creationId xmlns:a16="http://schemas.microsoft.com/office/drawing/2014/main" id="{5833F99E-AF81-0340-AB34-18D7FD18AE69}"/>
                </a:ext>
              </a:extLst>
            </p:cNvPr>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12" name="Google Shape;723;p30">
              <a:extLst>
                <a:ext uri="{FF2B5EF4-FFF2-40B4-BE49-F238E27FC236}">
                  <a16:creationId xmlns:a16="http://schemas.microsoft.com/office/drawing/2014/main" id="{E27F57BE-1F4B-AF45-A6D4-9488A2F5AE94}"/>
                </a:ext>
              </a:extLst>
            </p:cNvPr>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pic>
        <p:nvPicPr>
          <p:cNvPr id="13" name="Picture 12" descr="Chart, line chart&#10;&#10;Description automatically generated">
            <a:extLst>
              <a:ext uri="{FF2B5EF4-FFF2-40B4-BE49-F238E27FC236}">
                <a16:creationId xmlns:a16="http://schemas.microsoft.com/office/drawing/2014/main" id="{1E5D3C58-6F4C-D943-B296-00403BCABA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47" y="1183859"/>
            <a:ext cx="5992698" cy="2896308"/>
          </a:xfrm>
          <a:prstGeom prst="rect">
            <a:avLst/>
          </a:prstGeom>
        </p:spPr>
      </p:pic>
      <p:pic>
        <p:nvPicPr>
          <p:cNvPr id="14" name="Picture 13" descr="Chart, line chart, histogram&#10;&#10;Description automatically generated">
            <a:extLst>
              <a:ext uri="{FF2B5EF4-FFF2-40B4-BE49-F238E27FC236}">
                <a16:creationId xmlns:a16="http://schemas.microsoft.com/office/drawing/2014/main" id="{640CD10A-A0AB-494E-9130-E0B2E2F378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7464" y="3794276"/>
            <a:ext cx="6264536" cy="2931607"/>
          </a:xfrm>
          <a:prstGeom prst="rect">
            <a:avLst/>
          </a:prstGeom>
        </p:spPr>
      </p:pic>
      <p:sp>
        <p:nvSpPr>
          <p:cNvPr id="15" name="TextBox 14">
            <a:extLst>
              <a:ext uri="{FF2B5EF4-FFF2-40B4-BE49-F238E27FC236}">
                <a16:creationId xmlns:a16="http://schemas.microsoft.com/office/drawing/2014/main" id="{77FEC88F-304E-6040-B5F9-51BAD660332C}"/>
              </a:ext>
            </a:extLst>
          </p:cNvPr>
          <p:cNvSpPr txBox="1"/>
          <p:nvPr/>
        </p:nvSpPr>
        <p:spPr>
          <a:xfrm>
            <a:off x="5411097" y="1518780"/>
            <a:ext cx="6451742" cy="1669175"/>
          </a:xfrm>
          <a:prstGeom prst="rect">
            <a:avLst/>
          </a:prstGeom>
          <a:noFill/>
        </p:spPr>
        <p:txBody>
          <a:bodyPr wrap="square">
            <a:spAutoFit/>
          </a:bodyPr>
          <a:lstStyle/>
          <a:p>
            <a:pPr marL="1200150" lvl="2" indent="-285750" algn="just" fontAlgn="base">
              <a:lnSpc>
                <a:spcPct val="150000"/>
              </a:lnSpc>
              <a:buSzPts val="1000"/>
              <a:buFont typeface="Wingdings" pitchFamily="2" charset="2"/>
              <a:buChar char="Ø"/>
              <a:tabLst>
                <a:tab pos="342900" algn="l"/>
              </a:tabLst>
            </a:pPr>
            <a:r>
              <a:rPr lang="en-US" dirty="0"/>
              <a:t>Most of stocks in the US market started declining in Nov 2021</a:t>
            </a:r>
          </a:p>
          <a:p>
            <a:pPr marL="1200150" lvl="2" indent="-285750" algn="just" fontAlgn="base">
              <a:lnSpc>
                <a:spcPct val="150000"/>
              </a:lnSpc>
              <a:buSzPts val="1000"/>
              <a:buFont typeface="Wingdings" pitchFamily="2" charset="2"/>
              <a:buChar char="Ø"/>
              <a:tabLst>
                <a:tab pos="342900" algn="l"/>
              </a:tabLst>
            </a:pPr>
            <a:r>
              <a:rPr lang="en-US" dirty="0"/>
              <a:t>Performance of FNGU (covered the 10 biggest American tech companies) &gt; NDX (Nasdaq 100 Index)</a:t>
            </a:r>
          </a:p>
          <a:p>
            <a:pPr marL="1200150" lvl="2" indent="-285750" algn="just" fontAlgn="base">
              <a:lnSpc>
                <a:spcPct val="150000"/>
              </a:lnSpc>
              <a:buSzPts val="1000"/>
              <a:buFont typeface="Wingdings" pitchFamily="2" charset="2"/>
              <a:buChar char="Ø"/>
              <a:tabLst>
                <a:tab pos="342900" algn="l"/>
              </a:tabLst>
            </a:pPr>
            <a:r>
              <a:rPr lang="en-GB" dirty="0"/>
              <a:t>Revealed that the COVID-19 pandemic has posed a negative impact on the US stock market </a:t>
            </a:r>
            <a:endParaRPr lang="en-GB" sz="1400" strike="noStrike" dirty="0">
              <a:ln>
                <a:noFill/>
              </a:ln>
              <a:effectLst>
                <a:outerShdw sx="0" sy="0">
                  <a:srgbClr val="000000"/>
                </a:outerShdw>
              </a:effectLst>
              <a:latin typeface="Times New Roman" panose="02020603050405020304" pitchFamily="18" charset="0"/>
            </a:endParaRPr>
          </a:p>
        </p:txBody>
      </p:sp>
      <p:sp>
        <p:nvSpPr>
          <p:cNvPr id="16" name="TextBox 15">
            <a:extLst>
              <a:ext uri="{FF2B5EF4-FFF2-40B4-BE49-F238E27FC236}">
                <a16:creationId xmlns:a16="http://schemas.microsoft.com/office/drawing/2014/main" id="{A4BEF3EA-B4A1-EE48-B50E-027694377150}"/>
              </a:ext>
            </a:extLst>
          </p:cNvPr>
          <p:cNvSpPr txBox="1"/>
          <p:nvPr/>
        </p:nvSpPr>
        <p:spPr>
          <a:xfrm>
            <a:off x="-778567" y="4455264"/>
            <a:ext cx="6560372" cy="1992340"/>
          </a:xfrm>
          <a:prstGeom prst="rect">
            <a:avLst/>
          </a:prstGeom>
          <a:noFill/>
        </p:spPr>
        <p:txBody>
          <a:bodyPr wrap="square">
            <a:spAutoFit/>
          </a:bodyPr>
          <a:lstStyle/>
          <a:p>
            <a:pPr marL="1200150" lvl="2" indent="-285750" algn="just" fontAlgn="base">
              <a:lnSpc>
                <a:spcPct val="150000"/>
              </a:lnSpc>
              <a:buSzPts val="1000"/>
              <a:buFont typeface="Wingdings" pitchFamily="2" charset="2"/>
              <a:buChar char="Ø"/>
              <a:tabLst>
                <a:tab pos="342900" algn="l"/>
              </a:tabLst>
            </a:pPr>
            <a:r>
              <a:rPr lang="en-US" dirty="0"/>
              <a:t>A significant diversion occurred in the Chinese tech stock market</a:t>
            </a:r>
          </a:p>
          <a:p>
            <a:pPr marL="1200150" lvl="2" indent="-285750" algn="just" fontAlgn="base">
              <a:lnSpc>
                <a:spcPct val="150000"/>
              </a:lnSpc>
              <a:buSzPts val="1000"/>
              <a:buFont typeface="Wingdings" pitchFamily="2" charset="2"/>
              <a:buChar char="Ø"/>
              <a:tabLst>
                <a:tab pos="342900" algn="l"/>
              </a:tabLst>
            </a:pPr>
            <a:r>
              <a:rPr lang="en-US" dirty="0"/>
              <a:t>'</a:t>
            </a:r>
            <a:r>
              <a:rPr lang="en-US" dirty="0" err="1"/>
              <a:t>Trip.com</a:t>
            </a:r>
            <a:r>
              <a:rPr lang="en-US" dirty="0"/>
              <a:t> experienced a slump in the market due to the low demand for travelling</a:t>
            </a:r>
            <a:r>
              <a:rPr lang="en-GB" dirty="0"/>
              <a:t> </a:t>
            </a:r>
          </a:p>
          <a:p>
            <a:pPr marL="1200150" lvl="2" indent="-285750" algn="just" fontAlgn="base">
              <a:lnSpc>
                <a:spcPct val="150000"/>
              </a:lnSpc>
              <a:buSzPts val="1000"/>
              <a:buFont typeface="Wingdings" pitchFamily="2" charset="2"/>
              <a:buChar char="Ø"/>
              <a:tabLst>
                <a:tab pos="342900" algn="l"/>
              </a:tabLst>
            </a:pPr>
            <a:r>
              <a:rPr lang="en-US" dirty="0" err="1"/>
              <a:t>Bilibili</a:t>
            </a:r>
            <a:r>
              <a:rPr lang="en-US" dirty="0"/>
              <a:t>, </a:t>
            </a:r>
            <a:r>
              <a:rPr lang="en-US" dirty="0" err="1"/>
              <a:t>Meituan</a:t>
            </a:r>
            <a:r>
              <a:rPr lang="en-US" dirty="0"/>
              <a:t>, and PDD were performing extraordinary (which are the prevailing Chinese video streaming service; Food and grocery delivery; Emerging online shopping platform)</a:t>
            </a:r>
            <a:r>
              <a:rPr lang="en-GB" dirty="0"/>
              <a:t> </a:t>
            </a:r>
            <a:endParaRPr lang="en-GB" sz="1400" strike="noStrike" dirty="0">
              <a:ln>
                <a:noFill/>
              </a:ln>
              <a:effectLst>
                <a:outerShdw sx="0" sy="0">
                  <a:srgbClr val="000000"/>
                </a:outerShdw>
              </a:effectLst>
              <a:latin typeface="Times New Roman" panose="02020603050405020304" pitchFamily="18" charset="0"/>
            </a:endParaRPr>
          </a:p>
        </p:txBody>
      </p:sp>
    </p:spTree>
    <p:extLst>
      <p:ext uri="{BB962C8B-B14F-4D97-AF65-F5344CB8AC3E}">
        <p14:creationId xmlns:p14="http://schemas.microsoft.com/office/powerpoint/2010/main" val="870929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9"/>
        <p:cNvGrpSpPr/>
        <p:nvPr/>
      </p:nvGrpSpPr>
      <p:grpSpPr>
        <a:xfrm>
          <a:off x="0" y="0"/>
          <a:ext cx="0" cy="0"/>
          <a:chOff x="0" y="0"/>
          <a:chExt cx="0" cy="0"/>
        </a:xfrm>
      </p:grpSpPr>
      <p:sp>
        <p:nvSpPr>
          <p:cNvPr id="8" name="Google Shape;719;p30">
            <a:extLst>
              <a:ext uri="{FF2B5EF4-FFF2-40B4-BE49-F238E27FC236}">
                <a16:creationId xmlns:a16="http://schemas.microsoft.com/office/drawing/2014/main" id="{F0C13669-14A9-0B40-AB22-2C328CA0CA0A}"/>
              </a:ext>
            </a:extLst>
          </p:cNvPr>
          <p:cNvSpPr txBox="1"/>
          <p:nvPr/>
        </p:nvSpPr>
        <p:spPr>
          <a:xfrm>
            <a:off x="4223809" y="221639"/>
            <a:ext cx="3744384" cy="4669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3034" dirty="0">
                <a:solidFill>
                  <a:schemeClr val="tx1"/>
                </a:solidFill>
                <a:latin typeface="Arial"/>
                <a:ea typeface="Arial"/>
                <a:cs typeface="Arial"/>
                <a:sym typeface="Arial"/>
              </a:rPr>
              <a:t>Exploratory Analysis</a:t>
            </a:r>
            <a:endParaRPr sz="3791" dirty="0">
              <a:solidFill>
                <a:schemeClr val="tx1"/>
              </a:solidFill>
              <a:latin typeface="Arial"/>
              <a:ea typeface="Arial"/>
              <a:cs typeface="Arial"/>
              <a:sym typeface="Arial"/>
            </a:endParaRPr>
          </a:p>
        </p:txBody>
      </p:sp>
      <p:sp>
        <p:nvSpPr>
          <p:cNvPr id="9" name="Google Shape;720;p30">
            <a:extLst>
              <a:ext uri="{FF2B5EF4-FFF2-40B4-BE49-F238E27FC236}">
                <a16:creationId xmlns:a16="http://schemas.microsoft.com/office/drawing/2014/main" id="{D629DA8D-3F6E-A947-986A-61CEF321D5EF}"/>
              </a:ext>
            </a:extLst>
          </p:cNvPr>
          <p:cNvSpPr txBox="1"/>
          <p:nvPr/>
        </p:nvSpPr>
        <p:spPr>
          <a:xfrm>
            <a:off x="4707910" y="731988"/>
            <a:ext cx="2871695" cy="408445"/>
          </a:xfrm>
          <a:prstGeom prst="rect">
            <a:avLst/>
          </a:prstGeom>
          <a:noFill/>
          <a:ln>
            <a:noFill/>
          </a:ln>
        </p:spPr>
        <p:txBody>
          <a:bodyPr spcFirstLastPara="1" wrap="square" lIns="0" tIns="0" rIns="0" bIns="0" anchor="ctr" anchorCtr="0">
            <a:spAutoFit/>
          </a:bodyPr>
          <a:lstStyle/>
          <a:p>
            <a:pPr lvl="0" algn="ctr"/>
            <a:r>
              <a:rPr lang="en-US" altLang="zh-CN" sz="1327" dirty="0">
                <a:solidFill>
                  <a:schemeClr val="tx1"/>
                </a:solidFill>
                <a:latin typeface="Arial"/>
                <a:ea typeface="Arial"/>
                <a:cs typeface="Arial"/>
                <a:sym typeface="Arial"/>
              </a:rPr>
              <a:t>CPI &amp; unemployment </a:t>
            </a:r>
            <a:r>
              <a:rPr lang="en-US" altLang="zh-CN" sz="1327" dirty="0">
                <a:solidFill>
                  <a:schemeClr val="tx1"/>
                </a:solidFill>
              </a:rPr>
              <a:t>rate </a:t>
            </a:r>
          </a:p>
          <a:p>
            <a:pPr lvl="0" algn="ctr"/>
            <a:r>
              <a:rPr lang="en-US" altLang="zh-CN" sz="1327" dirty="0">
                <a:solidFill>
                  <a:schemeClr val="tx1"/>
                </a:solidFill>
                <a:latin typeface="Arial"/>
                <a:ea typeface="Arial"/>
                <a:cs typeface="Arial"/>
                <a:sym typeface="Arial"/>
              </a:rPr>
              <a:t>vs Stock P</a:t>
            </a:r>
            <a:r>
              <a:rPr lang="en-US" altLang="zh-CN" sz="1327" dirty="0">
                <a:solidFill>
                  <a:schemeClr val="tx1"/>
                </a:solidFill>
              </a:rPr>
              <a:t>rices in tech companies  </a:t>
            </a:r>
            <a:endParaRPr sz="1800" dirty="0">
              <a:solidFill>
                <a:schemeClr val="tx1"/>
              </a:solidFill>
              <a:latin typeface="Arial"/>
              <a:ea typeface="Arial"/>
              <a:cs typeface="Arial"/>
              <a:sym typeface="Arial"/>
            </a:endParaRPr>
          </a:p>
        </p:txBody>
      </p:sp>
      <p:grpSp>
        <p:nvGrpSpPr>
          <p:cNvPr id="10" name="Google Shape;721;p30">
            <a:extLst>
              <a:ext uri="{FF2B5EF4-FFF2-40B4-BE49-F238E27FC236}">
                <a16:creationId xmlns:a16="http://schemas.microsoft.com/office/drawing/2014/main" id="{850E24EF-D75C-D940-9C0C-AC7DB21860AE}"/>
              </a:ext>
            </a:extLst>
          </p:cNvPr>
          <p:cNvGrpSpPr/>
          <p:nvPr/>
        </p:nvGrpSpPr>
        <p:grpSpPr>
          <a:xfrm>
            <a:off x="840370" y="561481"/>
            <a:ext cx="10511262" cy="0"/>
            <a:chOff x="1028775" y="591989"/>
            <a:chExt cx="11086097" cy="0"/>
          </a:xfrm>
        </p:grpSpPr>
        <p:cxnSp>
          <p:nvCxnSpPr>
            <p:cNvPr id="11" name="Google Shape;722;p30">
              <a:extLst>
                <a:ext uri="{FF2B5EF4-FFF2-40B4-BE49-F238E27FC236}">
                  <a16:creationId xmlns:a16="http://schemas.microsoft.com/office/drawing/2014/main" id="{5833F99E-AF81-0340-AB34-18D7FD18AE69}"/>
                </a:ext>
              </a:extLst>
            </p:cNvPr>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12" name="Google Shape;723;p30">
              <a:extLst>
                <a:ext uri="{FF2B5EF4-FFF2-40B4-BE49-F238E27FC236}">
                  <a16:creationId xmlns:a16="http://schemas.microsoft.com/office/drawing/2014/main" id="{E27F57BE-1F4B-AF45-A6D4-9488A2F5AE94}"/>
                </a:ext>
              </a:extLst>
            </p:cNvPr>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sp>
        <p:nvSpPr>
          <p:cNvPr id="15" name="TextBox 14">
            <a:extLst>
              <a:ext uri="{FF2B5EF4-FFF2-40B4-BE49-F238E27FC236}">
                <a16:creationId xmlns:a16="http://schemas.microsoft.com/office/drawing/2014/main" id="{77FEC88F-304E-6040-B5F9-51BAD660332C}"/>
              </a:ext>
            </a:extLst>
          </p:cNvPr>
          <p:cNvSpPr txBox="1"/>
          <p:nvPr/>
        </p:nvSpPr>
        <p:spPr>
          <a:xfrm>
            <a:off x="4862456" y="1379969"/>
            <a:ext cx="7135906" cy="1991379"/>
          </a:xfrm>
          <a:prstGeom prst="rect">
            <a:avLst/>
          </a:prstGeom>
          <a:noFill/>
        </p:spPr>
        <p:txBody>
          <a:bodyPr wrap="square">
            <a:spAutoFit/>
          </a:bodyPr>
          <a:lstStyle/>
          <a:p>
            <a:pPr marL="1200150" lvl="2" indent="-285750" algn="just" fontAlgn="base">
              <a:lnSpc>
                <a:spcPct val="150000"/>
              </a:lnSpc>
              <a:buSzPts val="1000"/>
              <a:buFont typeface="Wingdings" pitchFamily="2" charset="2"/>
              <a:buChar char="Ø"/>
              <a:tabLst>
                <a:tab pos="342900" algn="l"/>
              </a:tabLst>
            </a:pPr>
            <a:r>
              <a:rPr lang="en-US" dirty="0"/>
              <a:t>In theory: Unemployment ⬇️ = Economic output ⬆️  (Okun's law, 1962) </a:t>
            </a:r>
          </a:p>
          <a:p>
            <a:pPr marL="1200150" lvl="2" indent="-285750" algn="just" fontAlgn="base">
              <a:lnSpc>
                <a:spcPct val="150000"/>
              </a:lnSpc>
              <a:buSzPts val="1000"/>
              <a:buFont typeface="Wingdings" pitchFamily="2" charset="2"/>
              <a:buChar char="Ø"/>
              <a:tabLst>
                <a:tab pos="342900" algn="l"/>
              </a:tabLst>
            </a:pPr>
            <a:r>
              <a:rPr lang="en-US" dirty="0"/>
              <a:t>In theory: small amount of inflation can help drive economic growth </a:t>
            </a:r>
          </a:p>
          <a:p>
            <a:pPr marL="1200150" lvl="2" indent="-285750" algn="just" fontAlgn="base">
              <a:lnSpc>
                <a:spcPct val="150000"/>
              </a:lnSpc>
              <a:buSzPts val="1000"/>
              <a:buFont typeface="Wingdings" pitchFamily="2" charset="2"/>
              <a:buChar char="Ø"/>
              <a:tabLst>
                <a:tab pos="342900" algn="l"/>
              </a:tabLst>
            </a:pPr>
            <a:r>
              <a:rPr lang="en-US" dirty="0"/>
              <a:t>Hence anticipated a growing economy</a:t>
            </a:r>
            <a:r>
              <a:rPr lang="en-GB" dirty="0"/>
              <a:t> in the US </a:t>
            </a:r>
          </a:p>
          <a:p>
            <a:pPr marL="1200150" lvl="2" indent="-285750" algn="just" fontAlgn="base">
              <a:lnSpc>
                <a:spcPct val="150000"/>
              </a:lnSpc>
              <a:buSzPts val="1000"/>
              <a:buFont typeface="Wingdings" pitchFamily="2" charset="2"/>
              <a:buChar char="Ø"/>
              <a:tabLst>
                <a:tab pos="342900" algn="l"/>
              </a:tabLst>
            </a:pPr>
            <a:r>
              <a:rPr lang="en-GB" dirty="0"/>
              <a:t>Result: both Nasdaq 100 index and FNGU have been growing upward from Apr 2020 to Dec 2021, and then dropped dramatically due to the current “hard landing” policy (tapering and rising interest rates).</a:t>
            </a:r>
          </a:p>
        </p:txBody>
      </p:sp>
      <p:sp>
        <p:nvSpPr>
          <p:cNvPr id="16" name="TextBox 15">
            <a:extLst>
              <a:ext uri="{FF2B5EF4-FFF2-40B4-BE49-F238E27FC236}">
                <a16:creationId xmlns:a16="http://schemas.microsoft.com/office/drawing/2014/main" id="{A4BEF3EA-B4A1-EE48-B50E-027694377150}"/>
              </a:ext>
            </a:extLst>
          </p:cNvPr>
          <p:cNvSpPr txBox="1"/>
          <p:nvPr/>
        </p:nvSpPr>
        <p:spPr>
          <a:xfrm>
            <a:off x="-778567" y="4455264"/>
            <a:ext cx="6560372" cy="2315506"/>
          </a:xfrm>
          <a:prstGeom prst="rect">
            <a:avLst/>
          </a:prstGeom>
          <a:noFill/>
        </p:spPr>
        <p:txBody>
          <a:bodyPr wrap="square">
            <a:spAutoFit/>
          </a:bodyPr>
          <a:lstStyle/>
          <a:p>
            <a:pPr marL="1200150" lvl="2" indent="-285750" algn="just" fontAlgn="base">
              <a:lnSpc>
                <a:spcPct val="150000"/>
              </a:lnSpc>
              <a:buSzPts val="1000"/>
              <a:buFont typeface="Wingdings" pitchFamily="2" charset="2"/>
              <a:buChar char="Ø"/>
              <a:tabLst>
                <a:tab pos="342900" algn="l"/>
              </a:tabLst>
            </a:pPr>
            <a:r>
              <a:rPr lang="en-US" dirty="0"/>
              <a:t>A relatively low inflation rate (CPI) and high unemployment rate</a:t>
            </a:r>
          </a:p>
          <a:p>
            <a:pPr marL="1200150" lvl="2" indent="-285750" algn="just" fontAlgn="base">
              <a:lnSpc>
                <a:spcPct val="150000"/>
              </a:lnSpc>
              <a:buSzPts val="1000"/>
              <a:buFont typeface="Wingdings" pitchFamily="2" charset="2"/>
              <a:buChar char="Ø"/>
              <a:tabLst>
                <a:tab pos="342900" algn="l"/>
              </a:tabLst>
            </a:pPr>
            <a:r>
              <a:rPr lang="en-US" dirty="0"/>
              <a:t>Negative CPI (-1%) implied a deflation environment for a short period</a:t>
            </a:r>
          </a:p>
          <a:p>
            <a:pPr marL="1200150" lvl="2" indent="-285750" algn="just" fontAlgn="base">
              <a:lnSpc>
                <a:spcPct val="150000"/>
              </a:lnSpc>
              <a:buSzPts val="1000"/>
              <a:buFont typeface="Wingdings" pitchFamily="2" charset="2"/>
              <a:buChar char="Ø"/>
              <a:tabLst>
                <a:tab pos="342900" algn="l"/>
              </a:tabLst>
            </a:pPr>
            <a:r>
              <a:rPr lang="en-US" dirty="0"/>
              <a:t>FXI (covers an array of Chinese tech and financial companies) and KWEB (mainly composed of China Internet companies), reached peaks at approximately 120% and 190% in Feb 2021, and returned to only 60% and 75% in Apr 2022 respectively.</a:t>
            </a:r>
            <a:endParaRPr lang="en-GB" sz="1400" strike="noStrike" dirty="0">
              <a:ln>
                <a:noFill/>
              </a:ln>
              <a:effectLst>
                <a:outerShdw sx="0" sy="0">
                  <a:srgbClr val="000000"/>
                </a:outerShdw>
              </a:effectLst>
              <a:latin typeface="Times New Roman" panose="02020603050405020304" pitchFamily="18" charset="0"/>
            </a:endParaRPr>
          </a:p>
        </p:txBody>
      </p:sp>
      <p:pic>
        <p:nvPicPr>
          <p:cNvPr id="17" name="Picture 16" descr="Chart, line chart&#10;&#10;Description automatically generated">
            <a:extLst>
              <a:ext uri="{FF2B5EF4-FFF2-40B4-BE49-F238E27FC236}">
                <a16:creationId xmlns:a16="http://schemas.microsoft.com/office/drawing/2014/main" id="{9158AAA4-6D99-C140-963A-4A6293CC2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036" y="1237477"/>
            <a:ext cx="5689769" cy="3014910"/>
          </a:xfrm>
          <a:prstGeom prst="rect">
            <a:avLst/>
          </a:prstGeom>
        </p:spPr>
      </p:pic>
      <p:pic>
        <p:nvPicPr>
          <p:cNvPr id="18" name="Picture 17" descr="Chart, line chart&#10;&#10;Description automatically generated">
            <a:extLst>
              <a:ext uri="{FF2B5EF4-FFF2-40B4-BE49-F238E27FC236}">
                <a16:creationId xmlns:a16="http://schemas.microsoft.com/office/drawing/2014/main" id="{045B4BBF-0FBF-7749-AA83-0BFB8F804F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6257" y="3890524"/>
            <a:ext cx="6233707" cy="2897392"/>
          </a:xfrm>
          <a:prstGeom prst="rect">
            <a:avLst/>
          </a:prstGeom>
        </p:spPr>
      </p:pic>
    </p:spTree>
    <p:extLst>
      <p:ext uri="{BB962C8B-B14F-4D97-AF65-F5344CB8AC3E}">
        <p14:creationId xmlns:p14="http://schemas.microsoft.com/office/powerpoint/2010/main" val="357135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43"/>
          <p:cNvSpPr/>
          <p:nvPr/>
        </p:nvSpPr>
        <p:spPr>
          <a:xfrm>
            <a:off x="4019160" y="3312314"/>
            <a:ext cx="4153685" cy="919624"/>
          </a:xfrm>
          <a:prstGeom prst="roundRect">
            <a:avLst>
              <a:gd name="adj" fmla="val 50000"/>
            </a:avLst>
          </a:prstGeom>
          <a:solidFill>
            <a:schemeClr val="accent5"/>
          </a:solidFill>
          <a:ln>
            <a:noFill/>
          </a:ln>
        </p:spPr>
        <p:txBody>
          <a:bodyPr spcFirstLastPara="1" wrap="square" lIns="68925" tIns="34450" rIns="68925" bIns="34450" anchor="ctr" anchorCtr="0">
            <a:noAutofit/>
          </a:bodyPr>
          <a:lstStyle/>
          <a:p>
            <a:pPr marL="0" marR="0" lvl="0" indent="0" algn="ctr" rtl="0">
              <a:spcBef>
                <a:spcPts val="0"/>
              </a:spcBef>
              <a:spcAft>
                <a:spcPts val="0"/>
              </a:spcAft>
              <a:buNone/>
            </a:pPr>
            <a:endParaRPr sz="1431">
              <a:solidFill>
                <a:srgbClr val="FFFFFF"/>
              </a:solidFill>
              <a:latin typeface="Arial"/>
              <a:ea typeface="Arial"/>
              <a:cs typeface="Arial"/>
              <a:sym typeface="Arial"/>
            </a:endParaRPr>
          </a:p>
        </p:txBody>
      </p:sp>
      <p:sp>
        <p:nvSpPr>
          <p:cNvPr id="1216" name="Google Shape;1216;p43"/>
          <p:cNvSpPr/>
          <p:nvPr/>
        </p:nvSpPr>
        <p:spPr>
          <a:xfrm>
            <a:off x="5612272" y="2100310"/>
            <a:ext cx="967459" cy="967457"/>
          </a:xfrm>
          <a:prstGeom prst="ellipse">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altLang="zh-CN" sz="3600" dirty="0">
                <a:solidFill>
                  <a:srgbClr val="FFFFFF"/>
                </a:solidFill>
                <a:latin typeface="Arial"/>
                <a:ea typeface="Arial"/>
                <a:cs typeface="Arial"/>
                <a:sym typeface="Arial"/>
              </a:rPr>
              <a:t>3.1</a:t>
            </a:r>
            <a:endParaRPr sz="3600" dirty="0">
              <a:solidFill>
                <a:srgbClr val="FFFFFF"/>
              </a:solidFill>
              <a:latin typeface="Arial"/>
              <a:ea typeface="Arial"/>
              <a:cs typeface="Arial"/>
              <a:sym typeface="Arial"/>
            </a:endParaRPr>
          </a:p>
        </p:txBody>
      </p:sp>
      <p:sp>
        <p:nvSpPr>
          <p:cNvPr id="1217" name="Google Shape;1217;p43"/>
          <p:cNvSpPr/>
          <p:nvPr/>
        </p:nvSpPr>
        <p:spPr>
          <a:xfrm>
            <a:off x="4019160" y="3305077"/>
            <a:ext cx="4153684" cy="934102"/>
          </a:xfrm>
          <a:custGeom>
            <a:avLst/>
            <a:gdLst/>
            <a:ahLst/>
            <a:cxnLst/>
            <a:rect l="l" t="t" r="r" b="b"/>
            <a:pathLst>
              <a:path w="2520280" h="1872208" extrusionOk="0">
                <a:moveTo>
                  <a:pt x="0" y="1872208"/>
                </a:moveTo>
                <a:lnTo>
                  <a:pt x="2520280" y="1872208"/>
                </a:lnTo>
                <a:lnTo>
                  <a:pt x="0" y="1872208"/>
                </a:lnTo>
                <a:close/>
                <a:moveTo>
                  <a:pt x="0" y="0"/>
                </a:moveTo>
                <a:lnTo>
                  <a:pt x="916" y="0"/>
                </a:lnTo>
                <a:lnTo>
                  <a:pt x="0" y="0"/>
                </a:lnTo>
                <a:close/>
              </a:path>
            </a:pathLst>
          </a:cu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3035" dirty="0">
                <a:solidFill>
                  <a:srgbClr val="FFFFFF"/>
                </a:solidFill>
              </a:rPr>
              <a:t>Time Series Model (baseline)</a:t>
            </a:r>
            <a:endParaRPr sz="1328" dirty="0">
              <a:solidFill>
                <a:srgbClr val="FFFFFF"/>
              </a:solidFill>
              <a:latin typeface="Arial"/>
              <a:ea typeface="Arial"/>
              <a:cs typeface="Arial"/>
              <a:sym typeface="Arial"/>
            </a:endParaRPr>
          </a:p>
        </p:txBody>
      </p:sp>
      <p:sp>
        <p:nvSpPr>
          <p:cNvPr id="6" name="Google Shape;659;p28">
            <a:extLst>
              <a:ext uri="{FF2B5EF4-FFF2-40B4-BE49-F238E27FC236}">
                <a16:creationId xmlns:a16="http://schemas.microsoft.com/office/drawing/2014/main" id="{F1BF92A8-5F8B-2342-ABF9-AE54B0E81D07}"/>
              </a:ext>
            </a:extLst>
          </p:cNvPr>
          <p:cNvSpPr txBox="1"/>
          <p:nvPr/>
        </p:nvSpPr>
        <p:spPr>
          <a:xfrm>
            <a:off x="5030993" y="4374308"/>
            <a:ext cx="2130014" cy="369332"/>
          </a:xfrm>
          <a:prstGeom prst="rect">
            <a:avLst/>
          </a:prstGeom>
          <a:noFill/>
          <a:ln>
            <a:noFill/>
          </a:ln>
        </p:spPr>
        <p:txBody>
          <a:bodyPr spcFirstLastPara="1" wrap="square" lIns="0" tIns="0" rIns="0" bIns="0" anchor="t" anchorCtr="0">
            <a:spAutoFit/>
          </a:bodyPr>
          <a:lstStyle/>
          <a:p>
            <a:pPr marL="162527" marR="0" lvl="1" indent="-162527" rtl="0">
              <a:spcBef>
                <a:spcPts val="0"/>
              </a:spcBef>
              <a:spcAft>
                <a:spcPts val="0"/>
              </a:spcAft>
              <a:buClr>
                <a:srgbClr val="A5A5A5"/>
              </a:buClr>
              <a:buSzPts val="1328"/>
              <a:buFont typeface="Arial"/>
              <a:buChar char="•"/>
            </a:pPr>
            <a:r>
              <a:rPr lang="en-US" altLang="zh-CN" sz="2400" b="0" i="0" u="none" strike="noStrike" cap="none" dirty="0">
                <a:solidFill>
                  <a:schemeClr val="tx1"/>
                </a:solidFill>
                <a:latin typeface="Arial"/>
                <a:ea typeface="Arial"/>
                <a:cs typeface="Arial"/>
                <a:sym typeface="Arial"/>
              </a:rPr>
              <a:t>ARIMA Model</a:t>
            </a:r>
            <a:endParaRPr sz="2400" b="0"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329893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39"/>
          <p:cNvSpPr/>
          <p:nvPr/>
        </p:nvSpPr>
        <p:spPr>
          <a:xfrm>
            <a:off x="279274" y="1059296"/>
            <a:ext cx="3819366" cy="2740743"/>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800">
              <a:solidFill>
                <a:srgbClr val="FFFFFF"/>
              </a:solidFill>
              <a:latin typeface="Arial"/>
              <a:ea typeface="Arial"/>
              <a:cs typeface="Arial"/>
              <a:sym typeface="Arial"/>
            </a:endParaRPr>
          </a:p>
        </p:txBody>
      </p:sp>
      <p:sp>
        <p:nvSpPr>
          <p:cNvPr id="986" name="Google Shape;986;p39"/>
          <p:cNvSpPr/>
          <p:nvPr/>
        </p:nvSpPr>
        <p:spPr>
          <a:xfrm>
            <a:off x="4186317" y="1059296"/>
            <a:ext cx="3819366" cy="274074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800">
              <a:solidFill>
                <a:srgbClr val="FFFFFF"/>
              </a:solidFill>
              <a:latin typeface="Arial"/>
              <a:ea typeface="Arial"/>
              <a:cs typeface="Arial"/>
              <a:sym typeface="Arial"/>
            </a:endParaRPr>
          </a:p>
        </p:txBody>
      </p:sp>
      <p:sp>
        <p:nvSpPr>
          <p:cNvPr id="987" name="Google Shape;987;p39"/>
          <p:cNvSpPr/>
          <p:nvPr/>
        </p:nvSpPr>
        <p:spPr>
          <a:xfrm>
            <a:off x="8093360" y="1059296"/>
            <a:ext cx="3819366" cy="2740743"/>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800">
              <a:solidFill>
                <a:srgbClr val="FFFFFF"/>
              </a:solidFill>
              <a:latin typeface="Arial"/>
              <a:ea typeface="Arial"/>
              <a:cs typeface="Arial"/>
              <a:sym typeface="Arial"/>
            </a:endParaRPr>
          </a:p>
        </p:txBody>
      </p:sp>
      <p:sp>
        <p:nvSpPr>
          <p:cNvPr id="988" name="Google Shape;988;p39"/>
          <p:cNvSpPr/>
          <p:nvPr/>
        </p:nvSpPr>
        <p:spPr>
          <a:xfrm>
            <a:off x="279274" y="3871274"/>
            <a:ext cx="3819366" cy="27407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800">
              <a:solidFill>
                <a:srgbClr val="FFFFFF"/>
              </a:solidFill>
              <a:latin typeface="Arial"/>
              <a:ea typeface="Arial"/>
              <a:cs typeface="Arial"/>
              <a:sym typeface="Arial"/>
            </a:endParaRPr>
          </a:p>
        </p:txBody>
      </p:sp>
      <p:sp>
        <p:nvSpPr>
          <p:cNvPr id="989" name="Google Shape;989;p39"/>
          <p:cNvSpPr/>
          <p:nvPr/>
        </p:nvSpPr>
        <p:spPr>
          <a:xfrm>
            <a:off x="4186317" y="3871274"/>
            <a:ext cx="3819366" cy="2740743"/>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800">
              <a:solidFill>
                <a:srgbClr val="FFFFFF"/>
              </a:solidFill>
              <a:latin typeface="Arial"/>
              <a:ea typeface="Arial"/>
              <a:cs typeface="Arial"/>
              <a:sym typeface="Arial"/>
            </a:endParaRPr>
          </a:p>
        </p:txBody>
      </p:sp>
      <p:sp>
        <p:nvSpPr>
          <p:cNvPr id="990" name="Google Shape;990;p39"/>
          <p:cNvSpPr/>
          <p:nvPr/>
        </p:nvSpPr>
        <p:spPr>
          <a:xfrm>
            <a:off x="8093360" y="3871273"/>
            <a:ext cx="3819366" cy="274074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800">
              <a:solidFill>
                <a:srgbClr val="FFFFFF"/>
              </a:solidFill>
              <a:latin typeface="Arial"/>
              <a:ea typeface="Arial"/>
              <a:cs typeface="Arial"/>
              <a:sym typeface="Arial"/>
            </a:endParaRPr>
          </a:p>
        </p:txBody>
      </p:sp>
      <p:sp>
        <p:nvSpPr>
          <p:cNvPr id="991" name="Google Shape;991;p39"/>
          <p:cNvSpPr/>
          <p:nvPr/>
        </p:nvSpPr>
        <p:spPr>
          <a:xfrm>
            <a:off x="4804921" y="1006931"/>
            <a:ext cx="2983807" cy="2828723"/>
          </a:xfrm>
          <a:prstGeom prst="rect">
            <a:avLst/>
          </a:prstGeom>
          <a:noFill/>
          <a:ln>
            <a:noFill/>
          </a:ln>
        </p:spPr>
        <p:txBody>
          <a:bodyPr spcFirstLastPara="1" wrap="square" lIns="0" tIns="0" rIns="0" bIns="0" anchor="t" anchorCtr="0">
            <a:spAutoFit/>
          </a:bodyPr>
          <a:lstStyle/>
          <a:p>
            <a:pPr algn="just">
              <a:lnSpc>
                <a:spcPct val="150000"/>
              </a:lnSpc>
            </a:pPr>
            <a:r>
              <a:rPr lang="en-US" altLang="zh-CN" sz="1327" dirty="0">
                <a:solidFill>
                  <a:schemeClr val="tx1"/>
                </a:solidFill>
              </a:rPr>
              <a:t>Review of Residual plots (by calling </a:t>
            </a:r>
            <a:r>
              <a:rPr lang="en-US" altLang="zh-CN" sz="1327" dirty="0" err="1">
                <a:solidFill>
                  <a:schemeClr val="tx1"/>
                </a:solidFill>
              </a:rPr>
              <a:t>plot_diagnostics</a:t>
            </a:r>
            <a:r>
              <a:rPr lang="en-US" altLang="zh-CN" sz="1327" dirty="0">
                <a:solidFill>
                  <a:schemeClr val="tx1"/>
                </a:solidFill>
              </a:rPr>
              <a:t>) </a:t>
            </a:r>
          </a:p>
          <a:p>
            <a:pPr marL="285750" indent="-285750" algn="just">
              <a:lnSpc>
                <a:spcPct val="150000"/>
              </a:lnSpc>
              <a:buFont typeface="Wingdings" pitchFamily="2" charset="2"/>
              <a:buChar char="q"/>
            </a:pPr>
            <a:r>
              <a:rPr lang="en-US" sz="1200" dirty="0">
                <a:solidFill>
                  <a:schemeClr val="tx1"/>
                </a:solidFill>
              </a:rPr>
              <a:t>Left top: Residual error, should be close to mean 0 </a:t>
            </a:r>
          </a:p>
          <a:p>
            <a:pPr marL="285750" indent="-285750" algn="just">
              <a:lnSpc>
                <a:spcPct val="150000"/>
              </a:lnSpc>
              <a:buFont typeface="Wingdings" pitchFamily="2" charset="2"/>
              <a:buChar char="q"/>
            </a:pPr>
            <a:r>
              <a:rPr lang="en-US" sz="1200" dirty="0">
                <a:solidFill>
                  <a:schemeClr val="tx1"/>
                </a:solidFill>
              </a:rPr>
              <a:t>Right top: suggests normal distribution with mean zero</a:t>
            </a:r>
          </a:p>
          <a:p>
            <a:pPr marL="285750" indent="-285750" algn="just">
              <a:lnSpc>
                <a:spcPct val="150000"/>
              </a:lnSpc>
              <a:buFont typeface="Wingdings" pitchFamily="2" charset="2"/>
              <a:buChar char="q"/>
            </a:pPr>
            <a:r>
              <a:rPr lang="en-US" sz="1200" dirty="0">
                <a:solidFill>
                  <a:schemeClr val="tx1"/>
                </a:solidFill>
              </a:rPr>
              <a:t>Left bottom: all dots should fall in line with the red line</a:t>
            </a:r>
          </a:p>
          <a:p>
            <a:pPr marL="285750" indent="-285750" algn="just">
              <a:lnSpc>
                <a:spcPct val="150000"/>
              </a:lnSpc>
              <a:buFont typeface="Wingdings" pitchFamily="2" charset="2"/>
              <a:buChar char="q"/>
            </a:pPr>
            <a:r>
              <a:rPr lang="en-US" sz="1200" dirty="0">
                <a:solidFill>
                  <a:schemeClr val="tx1"/>
                </a:solidFill>
              </a:rPr>
              <a:t>Right bottom: ACF plot, shows the residual errors are not autocorrelated </a:t>
            </a:r>
            <a:endParaRPr sz="1200" dirty="0">
              <a:solidFill>
                <a:schemeClr val="tx1"/>
              </a:solidFill>
            </a:endParaRPr>
          </a:p>
        </p:txBody>
      </p:sp>
      <p:sp>
        <p:nvSpPr>
          <p:cNvPr id="992" name="Google Shape;992;p39"/>
          <p:cNvSpPr/>
          <p:nvPr/>
        </p:nvSpPr>
        <p:spPr>
          <a:xfrm>
            <a:off x="770656" y="4188198"/>
            <a:ext cx="2610998" cy="169136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altLang="zh-CN" sz="1327" b="1" u="sng" dirty="0">
                <a:solidFill>
                  <a:srgbClr val="FFFFFF"/>
                </a:solidFill>
                <a:sym typeface="Arial"/>
              </a:rPr>
              <a:t>Differencing</a:t>
            </a:r>
            <a:endParaRPr b="1" u="sng" dirty="0"/>
          </a:p>
          <a:p>
            <a:pPr marL="171450" lvl="0" indent="-171450" algn="just">
              <a:lnSpc>
                <a:spcPct val="150000"/>
              </a:lnSpc>
              <a:buFont typeface="Wingdings" pitchFamily="2" charset="2"/>
              <a:buChar char="q"/>
            </a:pPr>
            <a:r>
              <a:rPr lang="en-US" sz="1200" dirty="0">
                <a:solidFill>
                  <a:schemeClr val="bg1"/>
                </a:solidFill>
              </a:rPr>
              <a:t>Visualization of Autocorrelation function (ACF) to identify trend and autocorrelation </a:t>
            </a:r>
          </a:p>
          <a:p>
            <a:pPr marL="171450" lvl="0" indent="-171450" algn="just">
              <a:lnSpc>
                <a:spcPct val="150000"/>
              </a:lnSpc>
              <a:buFont typeface="Wingdings" pitchFamily="2" charset="2"/>
              <a:buChar char="q"/>
            </a:pPr>
            <a:r>
              <a:rPr lang="en-US" sz="1200" dirty="0">
                <a:solidFill>
                  <a:schemeClr val="bg1"/>
                </a:solidFill>
              </a:rPr>
              <a:t>Determine the degree of differencing </a:t>
            </a:r>
            <a:r>
              <a:rPr lang="en-US" sz="1200" b="1" dirty="0">
                <a:solidFill>
                  <a:schemeClr val="bg1"/>
                </a:solidFill>
              </a:rPr>
              <a:t>(d) </a:t>
            </a:r>
            <a:endParaRPr sz="1200" b="1" dirty="0">
              <a:solidFill>
                <a:schemeClr val="bg1"/>
              </a:solidFill>
            </a:endParaRPr>
          </a:p>
        </p:txBody>
      </p:sp>
      <p:sp>
        <p:nvSpPr>
          <p:cNvPr id="993" name="Google Shape;993;p39"/>
          <p:cNvSpPr/>
          <p:nvPr/>
        </p:nvSpPr>
        <p:spPr>
          <a:xfrm>
            <a:off x="8681422" y="4272147"/>
            <a:ext cx="3001382" cy="1938992"/>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altLang="zh-CN" sz="1200" b="1" u="sng" dirty="0">
                <a:solidFill>
                  <a:srgbClr val="FFFFFF"/>
                </a:solidFill>
                <a:sym typeface="Arial"/>
              </a:rPr>
              <a:t>Observe and compare </a:t>
            </a:r>
            <a:r>
              <a:rPr lang="en-US" altLang="zh-CN" sz="1200" b="1" u="sng" dirty="0">
                <a:solidFill>
                  <a:srgbClr val="FFFFFF"/>
                </a:solidFill>
              </a:rPr>
              <a:t>values in </a:t>
            </a:r>
            <a:r>
              <a:rPr lang="en-US" altLang="zh-CN" sz="1200" b="1" u="sng" dirty="0">
                <a:solidFill>
                  <a:srgbClr val="FFFFFF"/>
                </a:solidFill>
                <a:sym typeface="Arial"/>
              </a:rPr>
              <a:t>statistical summary </a:t>
            </a:r>
            <a:endParaRPr sz="1200" b="1" u="sng" dirty="0"/>
          </a:p>
          <a:p>
            <a:pPr marL="171450" lvl="0" indent="-171450" algn="just">
              <a:lnSpc>
                <a:spcPct val="150000"/>
              </a:lnSpc>
              <a:buFont typeface="Wingdings" pitchFamily="2" charset="2"/>
              <a:buChar char="q"/>
            </a:pPr>
            <a:r>
              <a:rPr lang="en-US" sz="1200" dirty="0">
                <a:solidFill>
                  <a:schemeClr val="bg1"/>
                </a:solidFill>
              </a:rPr>
              <a:t>Utilize the scores in Akaike Information Criteria (AIC) and p-value </a:t>
            </a:r>
          </a:p>
          <a:p>
            <a:pPr marL="171450" lvl="0" indent="-171450" algn="just">
              <a:lnSpc>
                <a:spcPct val="150000"/>
              </a:lnSpc>
              <a:buFont typeface="Wingdings" pitchFamily="2" charset="2"/>
              <a:buChar char="q"/>
            </a:pPr>
            <a:r>
              <a:rPr lang="en-US" sz="1200" dirty="0">
                <a:solidFill>
                  <a:schemeClr val="bg1"/>
                </a:solidFill>
              </a:rPr>
              <a:t>p-value&lt;0.05 and a lower AIC is preferred</a:t>
            </a:r>
            <a:r>
              <a:rPr lang="en-GB" sz="700" dirty="0">
                <a:solidFill>
                  <a:schemeClr val="bg1"/>
                </a:solidFill>
              </a:rPr>
              <a:t> </a:t>
            </a:r>
          </a:p>
          <a:p>
            <a:pPr marL="171450" indent="-171450" algn="just">
              <a:lnSpc>
                <a:spcPct val="150000"/>
              </a:lnSpc>
              <a:buFont typeface="Wingdings" pitchFamily="2" charset="2"/>
              <a:buChar char="q"/>
            </a:pPr>
            <a:r>
              <a:rPr lang="en-GB" sz="1200" dirty="0">
                <a:solidFill>
                  <a:schemeClr val="bg1"/>
                </a:solidFill>
              </a:rPr>
              <a:t>Determine the number of lag </a:t>
            </a:r>
            <a:r>
              <a:rPr lang="en-GB" sz="1200" b="1" dirty="0">
                <a:solidFill>
                  <a:schemeClr val="bg1"/>
                </a:solidFill>
              </a:rPr>
              <a:t>(p) </a:t>
            </a:r>
            <a:r>
              <a:rPr lang="en-GB" sz="1200" dirty="0">
                <a:solidFill>
                  <a:schemeClr val="bg1"/>
                </a:solidFill>
              </a:rPr>
              <a:t>and the size of moving average window </a:t>
            </a:r>
            <a:r>
              <a:rPr lang="en-GB" sz="1200" b="1" dirty="0">
                <a:solidFill>
                  <a:schemeClr val="bg1"/>
                </a:solidFill>
              </a:rPr>
              <a:t>(q) </a:t>
            </a:r>
            <a:endParaRPr sz="1200" b="1" dirty="0">
              <a:solidFill>
                <a:schemeClr val="bg1"/>
              </a:solidFill>
            </a:endParaRPr>
          </a:p>
        </p:txBody>
      </p:sp>
      <p:sp>
        <p:nvSpPr>
          <p:cNvPr id="994" name="Google Shape;994;p39"/>
          <p:cNvSpPr/>
          <p:nvPr/>
        </p:nvSpPr>
        <p:spPr>
          <a:xfrm flipH="1">
            <a:off x="4186317" y="2882837"/>
            <a:ext cx="883066" cy="917201"/>
          </a:xfrm>
          <a:custGeom>
            <a:avLst/>
            <a:gdLst/>
            <a:ahLst/>
            <a:cxnLst/>
            <a:rect l="l" t="t" r="r" b="b"/>
            <a:pathLst>
              <a:path w="1862852" h="1934859" extrusionOk="0">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800">
              <a:solidFill>
                <a:srgbClr val="FFFFFF"/>
              </a:solidFill>
              <a:latin typeface="Arial"/>
              <a:ea typeface="Arial"/>
              <a:cs typeface="Arial"/>
              <a:sym typeface="Arial"/>
            </a:endParaRPr>
          </a:p>
        </p:txBody>
      </p:sp>
      <p:sp>
        <p:nvSpPr>
          <p:cNvPr id="995" name="Google Shape;995;p39"/>
          <p:cNvSpPr/>
          <p:nvPr/>
        </p:nvSpPr>
        <p:spPr>
          <a:xfrm>
            <a:off x="3215575" y="5694817"/>
            <a:ext cx="883066" cy="917201"/>
          </a:xfrm>
          <a:custGeom>
            <a:avLst/>
            <a:gdLst/>
            <a:ahLst/>
            <a:cxnLst/>
            <a:rect l="l" t="t" r="r" b="b"/>
            <a:pathLst>
              <a:path w="1862852" h="1934859" extrusionOk="0">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800">
              <a:solidFill>
                <a:srgbClr val="FFFFFF"/>
              </a:solidFill>
              <a:latin typeface="Arial"/>
              <a:ea typeface="Arial"/>
              <a:cs typeface="Arial"/>
              <a:sym typeface="Arial"/>
            </a:endParaRPr>
          </a:p>
        </p:txBody>
      </p:sp>
      <p:sp>
        <p:nvSpPr>
          <p:cNvPr id="996" name="Google Shape;996;p39"/>
          <p:cNvSpPr/>
          <p:nvPr/>
        </p:nvSpPr>
        <p:spPr>
          <a:xfrm rot="-5400000">
            <a:off x="8110428" y="3854207"/>
            <a:ext cx="883066" cy="917201"/>
          </a:xfrm>
          <a:custGeom>
            <a:avLst/>
            <a:gdLst/>
            <a:ahLst/>
            <a:cxnLst/>
            <a:rect l="l" t="t" r="r" b="b"/>
            <a:pathLst>
              <a:path w="1862852" h="1934859" extrusionOk="0">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800">
              <a:solidFill>
                <a:srgbClr val="FFFFFF"/>
              </a:solidFill>
              <a:latin typeface="Arial"/>
              <a:ea typeface="Arial"/>
              <a:cs typeface="Arial"/>
              <a:sym typeface="Arial"/>
            </a:endParaRPr>
          </a:p>
        </p:txBody>
      </p:sp>
      <p:pic>
        <p:nvPicPr>
          <p:cNvPr id="19" name="Picture 18" descr="Graphical user interface, chart&#10;&#10;Description automatically generated">
            <a:extLst>
              <a:ext uri="{FF2B5EF4-FFF2-40B4-BE49-F238E27FC236}">
                <a16:creationId xmlns:a16="http://schemas.microsoft.com/office/drawing/2014/main" id="{3AAC9F4D-4478-0847-931B-A365D8E0D1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86315" y="3871272"/>
            <a:ext cx="3819365" cy="2740743"/>
          </a:xfrm>
          <a:prstGeom prst="rect">
            <a:avLst/>
          </a:prstGeom>
        </p:spPr>
      </p:pic>
      <p:pic>
        <p:nvPicPr>
          <p:cNvPr id="20" name="Picture 19" descr="Table&#10;&#10;Description automatically generated">
            <a:extLst>
              <a:ext uri="{FF2B5EF4-FFF2-40B4-BE49-F238E27FC236}">
                <a16:creationId xmlns:a16="http://schemas.microsoft.com/office/drawing/2014/main" id="{510A458D-52ED-FD41-9107-5B3ECEE5D6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3360" y="1059295"/>
            <a:ext cx="3819366" cy="2740743"/>
          </a:xfrm>
          <a:prstGeom prst="rect">
            <a:avLst/>
          </a:prstGeom>
        </p:spPr>
      </p:pic>
      <p:pic>
        <p:nvPicPr>
          <p:cNvPr id="21" name="Picture 20" descr="Chart, line chart, histogram&#10;&#10;Description automatically generated">
            <a:extLst>
              <a:ext uri="{FF2B5EF4-FFF2-40B4-BE49-F238E27FC236}">
                <a16:creationId xmlns:a16="http://schemas.microsoft.com/office/drawing/2014/main" id="{893B8EC1-0D60-2145-9357-82180621A1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9274" y="1044181"/>
            <a:ext cx="3819366" cy="2755857"/>
          </a:xfrm>
          <a:prstGeom prst="rect">
            <a:avLst/>
          </a:prstGeom>
        </p:spPr>
      </p:pic>
      <p:sp>
        <p:nvSpPr>
          <p:cNvPr id="22" name="Google Shape;719;p30">
            <a:extLst>
              <a:ext uri="{FF2B5EF4-FFF2-40B4-BE49-F238E27FC236}">
                <a16:creationId xmlns:a16="http://schemas.microsoft.com/office/drawing/2014/main" id="{9F7F99C9-CFCE-AD40-B9B5-5FEAFE47DC7E}"/>
              </a:ext>
            </a:extLst>
          </p:cNvPr>
          <p:cNvSpPr txBox="1"/>
          <p:nvPr/>
        </p:nvSpPr>
        <p:spPr>
          <a:xfrm>
            <a:off x="4223805" y="193031"/>
            <a:ext cx="3744384" cy="307777"/>
          </a:xfrm>
          <a:prstGeom prst="rect">
            <a:avLst/>
          </a:prstGeom>
          <a:noFill/>
          <a:ln>
            <a:noFill/>
          </a:ln>
        </p:spPr>
        <p:txBody>
          <a:bodyPr spcFirstLastPara="1" wrap="square" lIns="0" tIns="0" rIns="0" bIns="0" anchor="ctr" anchorCtr="0">
            <a:spAutoFit/>
          </a:bodyPr>
          <a:lstStyle/>
          <a:p>
            <a:pPr lvl="0" algn="ctr"/>
            <a:r>
              <a:rPr lang="en-US" sz="2000" dirty="0"/>
              <a:t>Time Series modelling</a:t>
            </a:r>
            <a:endParaRPr sz="4800" dirty="0">
              <a:solidFill>
                <a:schemeClr val="tx1"/>
              </a:solidFill>
              <a:latin typeface="Arial"/>
              <a:ea typeface="Arial"/>
              <a:cs typeface="Arial"/>
              <a:sym typeface="Arial"/>
            </a:endParaRPr>
          </a:p>
        </p:txBody>
      </p:sp>
      <p:sp>
        <p:nvSpPr>
          <p:cNvPr id="23" name="Google Shape;720;p30">
            <a:extLst>
              <a:ext uri="{FF2B5EF4-FFF2-40B4-BE49-F238E27FC236}">
                <a16:creationId xmlns:a16="http://schemas.microsoft.com/office/drawing/2014/main" id="{45DE46DC-7785-B64C-8AB4-ADF317505C0E}"/>
              </a:ext>
            </a:extLst>
          </p:cNvPr>
          <p:cNvSpPr txBox="1"/>
          <p:nvPr/>
        </p:nvSpPr>
        <p:spPr>
          <a:xfrm>
            <a:off x="4604093" y="575828"/>
            <a:ext cx="2983807" cy="2042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1327" dirty="0">
                <a:solidFill>
                  <a:schemeClr val="tx1"/>
                </a:solidFill>
                <a:latin typeface="Arial"/>
                <a:ea typeface="Arial"/>
                <a:cs typeface="Arial"/>
                <a:sym typeface="Arial"/>
              </a:rPr>
              <a:t>Set up of parameters (</a:t>
            </a:r>
            <a:r>
              <a:rPr lang="en-US" altLang="zh-CN" sz="1327" dirty="0" err="1">
                <a:solidFill>
                  <a:schemeClr val="tx1"/>
                </a:solidFill>
                <a:latin typeface="Arial"/>
                <a:ea typeface="Arial"/>
                <a:cs typeface="Arial"/>
                <a:sym typeface="Arial"/>
              </a:rPr>
              <a:t>p,d,q</a:t>
            </a:r>
            <a:r>
              <a:rPr lang="en-US" altLang="zh-CN" sz="1327" dirty="0">
                <a:solidFill>
                  <a:schemeClr val="tx1"/>
                </a:solidFill>
                <a:latin typeface="Arial"/>
                <a:ea typeface="Arial"/>
                <a:cs typeface="Arial"/>
                <a:sym typeface="Arial"/>
              </a:rPr>
              <a:t>) in ARIMA</a:t>
            </a:r>
            <a:endParaRPr sz="1800" dirty="0">
              <a:solidFill>
                <a:schemeClr val="tx1"/>
              </a:solidFill>
              <a:latin typeface="Arial"/>
              <a:ea typeface="Arial"/>
              <a:cs typeface="Arial"/>
              <a:sym typeface="Arial"/>
            </a:endParaRPr>
          </a:p>
        </p:txBody>
      </p:sp>
      <p:grpSp>
        <p:nvGrpSpPr>
          <p:cNvPr id="24" name="Google Shape;721;p30">
            <a:extLst>
              <a:ext uri="{FF2B5EF4-FFF2-40B4-BE49-F238E27FC236}">
                <a16:creationId xmlns:a16="http://schemas.microsoft.com/office/drawing/2014/main" id="{2A583B7E-8A16-EC45-9C24-C713D741EFB0}"/>
              </a:ext>
            </a:extLst>
          </p:cNvPr>
          <p:cNvGrpSpPr/>
          <p:nvPr/>
        </p:nvGrpSpPr>
        <p:grpSpPr>
          <a:xfrm>
            <a:off x="840370" y="561481"/>
            <a:ext cx="10511262" cy="0"/>
            <a:chOff x="1028775" y="591989"/>
            <a:chExt cx="11086097" cy="0"/>
          </a:xfrm>
        </p:grpSpPr>
        <p:cxnSp>
          <p:nvCxnSpPr>
            <p:cNvPr id="25" name="Google Shape;722;p30">
              <a:extLst>
                <a:ext uri="{FF2B5EF4-FFF2-40B4-BE49-F238E27FC236}">
                  <a16:creationId xmlns:a16="http://schemas.microsoft.com/office/drawing/2014/main" id="{B8D99D2C-D97E-F54D-B8B3-5BA088DCF974}"/>
                </a:ext>
              </a:extLst>
            </p:cNvPr>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26" name="Google Shape;723;p30">
              <a:extLst>
                <a:ext uri="{FF2B5EF4-FFF2-40B4-BE49-F238E27FC236}">
                  <a16:creationId xmlns:a16="http://schemas.microsoft.com/office/drawing/2014/main" id="{64F39170-6257-C24A-99B2-61D29427C4A1}"/>
                </a:ext>
              </a:extLst>
            </p:cNvPr>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spTree>
    <p:extLst>
      <p:ext uri="{BB962C8B-B14F-4D97-AF65-F5344CB8AC3E}">
        <p14:creationId xmlns:p14="http://schemas.microsoft.com/office/powerpoint/2010/main" val="3127521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8" name="Google Shape;719;p30">
            <a:extLst>
              <a:ext uri="{FF2B5EF4-FFF2-40B4-BE49-F238E27FC236}">
                <a16:creationId xmlns:a16="http://schemas.microsoft.com/office/drawing/2014/main" id="{F0C13669-14A9-0B40-AB22-2C328CA0CA0A}"/>
              </a:ext>
            </a:extLst>
          </p:cNvPr>
          <p:cNvSpPr txBox="1"/>
          <p:nvPr/>
        </p:nvSpPr>
        <p:spPr>
          <a:xfrm>
            <a:off x="4223809" y="301212"/>
            <a:ext cx="3744384" cy="307777"/>
          </a:xfrm>
          <a:prstGeom prst="rect">
            <a:avLst/>
          </a:prstGeom>
          <a:noFill/>
          <a:ln>
            <a:noFill/>
          </a:ln>
        </p:spPr>
        <p:txBody>
          <a:bodyPr spcFirstLastPara="1" wrap="square" lIns="0" tIns="0" rIns="0" bIns="0" anchor="ctr" anchorCtr="0">
            <a:spAutoFit/>
          </a:bodyPr>
          <a:lstStyle/>
          <a:p>
            <a:pPr lvl="0" algn="ctr"/>
            <a:r>
              <a:rPr lang="en-US" sz="2000" dirty="0"/>
              <a:t>Time Series modelling</a:t>
            </a:r>
            <a:endParaRPr sz="4800" dirty="0">
              <a:solidFill>
                <a:schemeClr val="tx1"/>
              </a:solidFill>
              <a:latin typeface="Arial"/>
              <a:ea typeface="Arial"/>
              <a:cs typeface="Arial"/>
              <a:sym typeface="Arial"/>
            </a:endParaRPr>
          </a:p>
        </p:txBody>
      </p:sp>
      <p:sp>
        <p:nvSpPr>
          <p:cNvPr id="9" name="Google Shape;720;p30">
            <a:extLst>
              <a:ext uri="{FF2B5EF4-FFF2-40B4-BE49-F238E27FC236}">
                <a16:creationId xmlns:a16="http://schemas.microsoft.com/office/drawing/2014/main" id="{D629DA8D-3F6E-A947-986A-61CEF321D5EF}"/>
              </a:ext>
            </a:extLst>
          </p:cNvPr>
          <p:cNvSpPr txBox="1"/>
          <p:nvPr/>
        </p:nvSpPr>
        <p:spPr>
          <a:xfrm>
            <a:off x="4449727" y="736110"/>
            <a:ext cx="2983807" cy="2042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327" dirty="0">
                <a:solidFill>
                  <a:schemeClr val="tx1"/>
                </a:solidFill>
              </a:rPr>
              <a:t>Results</a:t>
            </a:r>
            <a:endParaRPr sz="1800" dirty="0">
              <a:solidFill>
                <a:schemeClr val="tx1"/>
              </a:solidFill>
              <a:latin typeface="Arial"/>
              <a:ea typeface="Arial"/>
              <a:cs typeface="Arial"/>
              <a:sym typeface="Arial"/>
            </a:endParaRPr>
          </a:p>
        </p:txBody>
      </p:sp>
      <p:grpSp>
        <p:nvGrpSpPr>
          <p:cNvPr id="10" name="Google Shape;721;p30">
            <a:extLst>
              <a:ext uri="{FF2B5EF4-FFF2-40B4-BE49-F238E27FC236}">
                <a16:creationId xmlns:a16="http://schemas.microsoft.com/office/drawing/2014/main" id="{850E24EF-D75C-D940-9C0C-AC7DB21860AE}"/>
              </a:ext>
            </a:extLst>
          </p:cNvPr>
          <p:cNvGrpSpPr/>
          <p:nvPr/>
        </p:nvGrpSpPr>
        <p:grpSpPr>
          <a:xfrm>
            <a:off x="840370" y="561481"/>
            <a:ext cx="10511262" cy="0"/>
            <a:chOff x="1028775" y="591989"/>
            <a:chExt cx="11086097" cy="0"/>
          </a:xfrm>
        </p:grpSpPr>
        <p:cxnSp>
          <p:nvCxnSpPr>
            <p:cNvPr id="11" name="Google Shape;722;p30">
              <a:extLst>
                <a:ext uri="{FF2B5EF4-FFF2-40B4-BE49-F238E27FC236}">
                  <a16:creationId xmlns:a16="http://schemas.microsoft.com/office/drawing/2014/main" id="{5833F99E-AF81-0340-AB34-18D7FD18AE69}"/>
                </a:ext>
              </a:extLst>
            </p:cNvPr>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12" name="Google Shape;723;p30">
              <a:extLst>
                <a:ext uri="{FF2B5EF4-FFF2-40B4-BE49-F238E27FC236}">
                  <a16:creationId xmlns:a16="http://schemas.microsoft.com/office/drawing/2014/main" id="{E27F57BE-1F4B-AF45-A6D4-9488A2F5AE94}"/>
                </a:ext>
              </a:extLst>
            </p:cNvPr>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sp>
        <p:nvSpPr>
          <p:cNvPr id="15" name="TextBox 14">
            <a:extLst>
              <a:ext uri="{FF2B5EF4-FFF2-40B4-BE49-F238E27FC236}">
                <a16:creationId xmlns:a16="http://schemas.microsoft.com/office/drawing/2014/main" id="{77FEC88F-304E-6040-B5F9-51BAD660332C}"/>
              </a:ext>
            </a:extLst>
          </p:cNvPr>
          <p:cNvSpPr txBox="1"/>
          <p:nvPr/>
        </p:nvSpPr>
        <p:spPr>
          <a:xfrm>
            <a:off x="5778514" y="2166763"/>
            <a:ext cx="5573118" cy="3001334"/>
          </a:xfrm>
          <a:prstGeom prst="rect">
            <a:avLst/>
          </a:prstGeom>
          <a:noFill/>
        </p:spPr>
        <p:txBody>
          <a:bodyPr wrap="square">
            <a:spAutoFit/>
          </a:bodyPr>
          <a:lstStyle/>
          <a:p>
            <a:pPr marL="1200150" lvl="2" indent="-285750" algn="just" fontAlgn="base">
              <a:lnSpc>
                <a:spcPct val="150000"/>
              </a:lnSpc>
              <a:buSzPts val="1000"/>
              <a:buFont typeface="Wingdings" pitchFamily="2" charset="2"/>
              <a:buChar char="Ø"/>
              <a:tabLst>
                <a:tab pos="342900" algn="l"/>
              </a:tabLst>
            </a:pPr>
            <a:r>
              <a:rPr lang="en-US" sz="1600" dirty="0"/>
              <a:t>Shows an excellent result with a very low RMSE (3.1) and a high correlation coefficient (0.965). </a:t>
            </a:r>
          </a:p>
          <a:p>
            <a:pPr marL="1200150" lvl="2" indent="-285750" algn="just" fontAlgn="base">
              <a:lnSpc>
                <a:spcPct val="150000"/>
              </a:lnSpc>
              <a:buSzPts val="1000"/>
              <a:buFont typeface="Wingdings" pitchFamily="2" charset="2"/>
              <a:buChar char="Ø"/>
              <a:tabLst>
                <a:tab pos="342900" algn="l"/>
              </a:tabLst>
            </a:pPr>
            <a:r>
              <a:rPr lang="en-US" sz="1600" dirty="0"/>
              <a:t>Similar result (slightly better) is shown in the China dataset</a:t>
            </a:r>
          </a:p>
          <a:p>
            <a:pPr marL="1200150" lvl="2" indent="-285750" algn="just" fontAlgn="base">
              <a:lnSpc>
                <a:spcPct val="150000"/>
              </a:lnSpc>
              <a:buSzPts val="1000"/>
              <a:buFont typeface="Wingdings" pitchFamily="2" charset="2"/>
              <a:buChar char="Ø"/>
              <a:tabLst>
                <a:tab pos="342900" algn="l"/>
              </a:tabLst>
            </a:pPr>
            <a:r>
              <a:rPr lang="en-US" sz="1600" dirty="0"/>
              <a:t>Limitation: only presents the price prediction within the period in test data,</a:t>
            </a:r>
            <a:r>
              <a:rPr lang="en-GB" sz="1600" dirty="0"/>
              <a:t> </a:t>
            </a:r>
          </a:p>
          <a:p>
            <a:pPr marL="1200150" lvl="2" indent="-285750" algn="just" fontAlgn="base">
              <a:lnSpc>
                <a:spcPct val="150000"/>
              </a:lnSpc>
              <a:buSzPts val="1000"/>
              <a:buFont typeface="Wingdings" pitchFamily="2" charset="2"/>
              <a:buChar char="Ø"/>
              <a:tabLst>
                <a:tab pos="342900" algn="l"/>
              </a:tabLst>
            </a:pPr>
            <a:endParaRPr lang="en-GB" sz="1600" dirty="0"/>
          </a:p>
        </p:txBody>
      </p:sp>
      <p:pic>
        <p:nvPicPr>
          <p:cNvPr id="13" name="Picture 12" descr="Graphical user interface, chart&#10;&#10;Description automatically generated">
            <a:extLst>
              <a:ext uri="{FF2B5EF4-FFF2-40B4-BE49-F238E27FC236}">
                <a16:creationId xmlns:a16="http://schemas.microsoft.com/office/drawing/2014/main" id="{19E3219B-BAD5-F741-A4F7-D4B44DA6C2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367" y="2166763"/>
            <a:ext cx="5969784" cy="3670546"/>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3AF4D33B-8111-FB44-ADD9-3C70ED2D76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686" y="4851699"/>
            <a:ext cx="3216741" cy="488758"/>
          </a:xfrm>
          <a:prstGeom prst="rect">
            <a:avLst/>
          </a:prstGeom>
        </p:spPr>
      </p:pic>
      <p:sp>
        <p:nvSpPr>
          <p:cNvPr id="17" name="TextBox 16">
            <a:extLst>
              <a:ext uri="{FF2B5EF4-FFF2-40B4-BE49-F238E27FC236}">
                <a16:creationId xmlns:a16="http://schemas.microsoft.com/office/drawing/2014/main" id="{4C83376A-41F3-8240-BE57-9A3C8A1A0F30}"/>
              </a:ext>
            </a:extLst>
          </p:cNvPr>
          <p:cNvSpPr txBox="1"/>
          <p:nvPr/>
        </p:nvSpPr>
        <p:spPr>
          <a:xfrm>
            <a:off x="657649" y="1466087"/>
            <a:ext cx="6099586" cy="369332"/>
          </a:xfrm>
          <a:prstGeom prst="rect">
            <a:avLst/>
          </a:prstGeom>
          <a:noFill/>
        </p:spPr>
        <p:txBody>
          <a:bodyPr wrap="square">
            <a:spAutoFit/>
          </a:bodyPr>
          <a:lstStyle/>
          <a:p>
            <a:r>
              <a:rPr lang="en-US" sz="1800" u="sng" dirty="0">
                <a:effectLst/>
                <a:latin typeface="Times New Roman" panose="02020603050405020304" pitchFamily="18" charset="0"/>
                <a:ea typeface="SimSun" panose="02010600030101010101" pitchFamily="2" charset="-122"/>
              </a:rPr>
              <a:t>A comparison of the predicted price and actual price of NDX </a:t>
            </a:r>
            <a:endParaRPr lang="en-US" sz="1800" u="sng" dirty="0"/>
          </a:p>
        </p:txBody>
      </p:sp>
    </p:spTree>
    <p:extLst>
      <p:ext uri="{BB962C8B-B14F-4D97-AF65-F5344CB8AC3E}">
        <p14:creationId xmlns:p14="http://schemas.microsoft.com/office/powerpoint/2010/main" val="385034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43"/>
          <p:cNvSpPr/>
          <p:nvPr/>
        </p:nvSpPr>
        <p:spPr>
          <a:xfrm>
            <a:off x="4019160" y="3312314"/>
            <a:ext cx="4153685" cy="919624"/>
          </a:xfrm>
          <a:prstGeom prst="roundRect">
            <a:avLst>
              <a:gd name="adj" fmla="val 50000"/>
            </a:avLst>
          </a:prstGeom>
          <a:solidFill>
            <a:schemeClr val="accent5"/>
          </a:solidFill>
          <a:ln>
            <a:noFill/>
          </a:ln>
        </p:spPr>
        <p:txBody>
          <a:bodyPr spcFirstLastPara="1" wrap="square" lIns="68925" tIns="34450" rIns="68925" bIns="34450" anchor="ctr" anchorCtr="0">
            <a:noAutofit/>
          </a:bodyPr>
          <a:lstStyle/>
          <a:p>
            <a:pPr marL="0" marR="0" lvl="0" indent="0" algn="ctr" rtl="0">
              <a:spcBef>
                <a:spcPts val="0"/>
              </a:spcBef>
              <a:spcAft>
                <a:spcPts val="0"/>
              </a:spcAft>
              <a:buNone/>
            </a:pPr>
            <a:endParaRPr sz="1431">
              <a:solidFill>
                <a:srgbClr val="FFFFFF"/>
              </a:solidFill>
              <a:latin typeface="Arial"/>
              <a:ea typeface="Arial"/>
              <a:cs typeface="Arial"/>
              <a:sym typeface="Arial"/>
            </a:endParaRPr>
          </a:p>
        </p:txBody>
      </p:sp>
      <p:sp>
        <p:nvSpPr>
          <p:cNvPr id="1216" name="Google Shape;1216;p43"/>
          <p:cNvSpPr/>
          <p:nvPr/>
        </p:nvSpPr>
        <p:spPr>
          <a:xfrm>
            <a:off x="5612272" y="2100310"/>
            <a:ext cx="967459" cy="967457"/>
          </a:xfrm>
          <a:prstGeom prst="ellipse">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600" dirty="0">
                <a:solidFill>
                  <a:srgbClr val="FFFFFF"/>
                </a:solidFill>
              </a:rPr>
              <a:t>3.2</a:t>
            </a:r>
            <a:endParaRPr sz="3600" dirty="0">
              <a:solidFill>
                <a:srgbClr val="FFFFFF"/>
              </a:solidFill>
              <a:latin typeface="Arial"/>
              <a:ea typeface="Arial"/>
              <a:cs typeface="Arial"/>
              <a:sym typeface="Arial"/>
            </a:endParaRPr>
          </a:p>
        </p:txBody>
      </p:sp>
      <p:sp>
        <p:nvSpPr>
          <p:cNvPr id="1217" name="Google Shape;1217;p43"/>
          <p:cNvSpPr/>
          <p:nvPr/>
        </p:nvSpPr>
        <p:spPr>
          <a:xfrm>
            <a:off x="4019160" y="3305077"/>
            <a:ext cx="4153684" cy="934102"/>
          </a:xfrm>
          <a:custGeom>
            <a:avLst/>
            <a:gdLst/>
            <a:ahLst/>
            <a:cxnLst/>
            <a:rect l="l" t="t" r="r" b="b"/>
            <a:pathLst>
              <a:path w="2520280" h="1872208" extrusionOk="0">
                <a:moveTo>
                  <a:pt x="0" y="1872208"/>
                </a:moveTo>
                <a:lnTo>
                  <a:pt x="2520280" y="1872208"/>
                </a:lnTo>
                <a:lnTo>
                  <a:pt x="0" y="1872208"/>
                </a:lnTo>
                <a:close/>
                <a:moveTo>
                  <a:pt x="0" y="0"/>
                </a:moveTo>
                <a:lnTo>
                  <a:pt x="916" y="0"/>
                </a:lnTo>
                <a:lnTo>
                  <a:pt x="0" y="0"/>
                </a:lnTo>
                <a:close/>
              </a:path>
            </a:pathLst>
          </a:cu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3035" dirty="0">
                <a:solidFill>
                  <a:srgbClr val="FFFFFF"/>
                </a:solidFill>
              </a:rPr>
              <a:t>Classical Learning Model</a:t>
            </a:r>
            <a:endParaRPr sz="1328" dirty="0">
              <a:solidFill>
                <a:srgbClr val="FFFFFF"/>
              </a:solidFill>
              <a:latin typeface="Arial"/>
              <a:ea typeface="Arial"/>
              <a:cs typeface="Arial"/>
              <a:sym typeface="Arial"/>
            </a:endParaRPr>
          </a:p>
        </p:txBody>
      </p:sp>
      <p:sp>
        <p:nvSpPr>
          <p:cNvPr id="5" name="Google Shape;658;p28">
            <a:extLst>
              <a:ext uri="{FF2B5EF4-FFF2-40B4-BE49-F238E27FC236}">
                <a16:creationId xmlns:a16="http://schemas.microsoft.com/office/drawing/2014/main" id="{20573F5B-EED1-F241-8687-81465AA62C1A}"/>
              </a:ext>
            </a:extLst>
          </p:cNvPr>
          <p:cNvSpPr txBox="1"/>
          <p:nvPr/>
        </p:nvSpPr>
        <p:spPr>
          <a:xfrm>
            <a:off x="6172229" y="4406045"/>
            <a:ext cx="1523495" cy="492443"/>
          </a:xfrm>
          <a:prstGeom prst="rect">
            <a:avLst/>
          </a:prstGeom>
          <a:noFill/>
          <a:ln>
            <a:noFill/>
          </a:ln>
        </p:spPr>
        <p:txBody>
          <a:bodyPr spcFirstLastPara="1" wrap="square" lIns="0" tIns="0" rIns="0" bIns="0" anchor="t" anchorCtr="0">
            <a:spAutoFit/>
          </a:bodyPr>
          <a:lstStyle/>
          <a:p>
            <a:pPr marL="162527" marR="0" lvl="1" indent="-162527" algn="ctr" rtl="0">
              <a:spcBef>
                <a:spcPts val="0"/>
              </a:spcBef>
              <a:spcAft>
                <a:spcPts val="0"/>
              </a:spcAft>
              <a:buClr>
                <a:srgbClr val="A5A5A5"/>
              </a:buClr>
              <a:buSzPts val="1328"/>
              <a:buFont typeface="Arial"/>
              <a:buChar char="•"/>
            </a:pPr>
            <a:r>
              <a:rPr lang="en-US" altLang="zh-CN" sz="1600" b="0" i="0" u="none" strike="noStrike" cap="none" dirty="0">
                <a:solidFill>
                  <a:schemeClr val="tx1"/>
                </a:solidFill>
                <a:latin typeface="Arial"/>
                <a:ea typeface="Arial"/>
                <a:cs typeface="Arial"/>
                <a:sym typeface="Arial"/>
              </a:rPr>
              <a:t>Polynomial Regression</a:t>
            </a:r>
            <a:endParaRPr sz="1600" b="0" i="0" u="none" strike="noStrike" cap="none" dirty="0">
              <a:solidFill>
                <a:schemeClr val="tx1"/>
              </a:solidFill>
              <a:latin typeface="Arial"/>
              <a:ea typeface="Arial"/>
              <a:cs typeface="Arial"/>
              <a:sym typeface="Arial"/>
            </a:endParaRPr>
          </a:p>
        </p:txBody>
      </p:sp>
      <p:sp>
        <p:nvSpPr>
          <p:cNvPr id="6" name="Google Shape;659;p28">
            <a:extLst>
              <a:ext uri="{FF2B5EF4-FFF2-40B4-BE49-F238E27FC236}">
                <a16:creationId xmlns:a16="http://schemas.microsoft.com/office/drawing/2014/main" id="{F1BF92A8-5F8B-2342-ABF9-AE54B0E81D07}"/>
              </a:ext>
            </a:extLst>
          </p:cNvPr>
          <p:cNvSpPr txBox="1"/>
          <p:nvPr/>
        </p:nvSpPr>
        <p:spPr>
          <a:xfrm>
            <a:off x="4572504" y="4406045"/>
            <a:ext cx="1523495" cy="492443"/>
          </a:xfrm>
          <a:prstGeom prst="rect">
            <a:avLst/>
          </a:prstGeom>
          <a:noFill/>
          <a:ln>
            <a:noFill/>
          </a:ln>
        </p:spPr>
        <p:txBody>
          <a:bodyPr spcFirstLastPara="1" wrap="square" lIns="0" tIns="0" rIns="0" bIns="0" anchor="t" anchorCtr="0">
            <a:spAutoFit/>
          </a:bodyPr>
          <a:lstStyle/>
          <a:p>
            <a:pPr marL="162527" marR="0" lvl="1" indent="-162527" rtl="0">
              <a:spcBef>
                <a:spcPts val="0"/>
              </a:spcBef>
              <a:spcAft>
                <a:spcPts val="0"/>
              </a:spcAft>
              <a:buClr>
                <a:srgbClr val="A5A5A5"/>
              </a:buClr>
              <a:buSzPts val="1328"/>
              <a:buFont typeface="Arial"/>
              <a:buChar char="•"/>
            </a:pPr>
            <a:r>
              <a:rPr lang="en-US" altLang="zh-CN" sz="1600" b="0" i="0" u="none" strike="noStrike" cap="none" dirty="0">
                <a:solidFill>
                  <a:schemeClr val="tx1"/>
                </a:solidFill>
                <a:latin typeface="Arial"/>
                <a:ea typeface="Arial"/>
                <a:cs typeface="Arial"/>
                <a:sym typeface="Arial"/>
              </a:rPr>
              <a:t>Simple Linear Regression</a:t>
            </a:r>
            <a:endParaRPr sz="1600" b="0" i="0" u="none" strike="noStrike" cap="none" dirty="0">
              <a:solidFill>
                <a:schemeClr val="tx1"/>
              </a:solidFill>
              <a:latin typeface="Arial"/>
              <a:ea typeface="Arial"/>
              <a:cs typeface="Arial"/>
              <a:sym typeface="Arial"/>
            </a:endParaRPr>
          </a:p>
        </p:txBody>
      </p:sp>
      <p:sp>
        <p:nvSpPr>
          <p:cNvPr id="8" name="Google Shape;661;p28">
            <a:extLst>
              <a:ext uri="{FF2B5EF4-FFF2-40B4-BE49-F238E27FC236}">
                <a16:creationId xmlns:a16="http://schemas.microsoft.com/office/drawing/2014/main" id="{3858C614-8ECE-CC42-A0AA-AB53AB7F1287}"/>
              </a:ext>
            </a:extLst>
          </p:cNvPr>
          <p:cNvSpPr txBox="1"/>
          <p:nvPr/>
        </p:nvSpPr>
        <p:spPr>
          <a:xfrm>
            <a:off x="4572505" y="4981613"/>
            <a:ext cx="1523495" cy="492443"/>
          </a:xfrm>
          <a:prstGeom prst="rect">
            <a:avLst/>
          </a:prstGeom>
          <a:noFill/>
          <a:ln>
            <a:noFill/>
          </a:ln>
        </p:spPr>
        <p:txBody>
          <a:bodyPr spcFirstLastPara="1" wrap="square" lIns="0" tIns="0" rIns="0" bIns="0" anchor="t" anchorCtr="0">
            <a:spAutoFit/>
          </a:bodyPr>
          <a:lstStyle/>
          <a:p>
            <a:pPr marL="162527" marR="0" lvl="1" indent="-162527" rtl="0">
              <a:spcBef>
                <a:spcPts val="0"/>
              </a:spcBef>
              <a:spcAft>
                <a:spcPts val="0"/>
              </a:spcAft>
              <a:buClr>
                <a:srgbClr val="A5A5A5"/>
              </a:buClr>
              <a:buSzPts val="1328"/>
              <a:buFont typeface="Arial"/>
              <a:buChar char="•"/>
            </a:pPr>
            <a:r>
              <a:rPr lang="en-US" altLang="zh-CN" sz="1600" b="0" i="0" u="none" strike="noStrike" cap="none" dirty="0">
                <a:solidFill>
                  <a:schemeClr val="tx1"/>
                </a:solidFill>
                <a:latin typeface="Arial"/>
                <a:ea typeface="Arial"/>
                <a:cs typeface="Arial"/>
                <a:sym typeface="Arial"/>
              </a:rPr>
              <a:t>SVR</a:t>
            </a:r>
            <a:r>
              <a:rPr lang="en-US" altLang="zh-CN" sz="1600" dirty="0">
                <a:solidFill>
                  <a:schemeClr val="tx1"/>
                </a:solidFill>
              </a:rPr>
              <a:t> with linear kernel</a:t>
            </a:r>
            <a:r>
              <a:rPr lang="en-US" altLang="zh-CN" sz="1600" b="0" i="0" u="none" strike="noStrike" cap="none" dirty="0">
                <a:solidFill>
                  <a:schemeClr val="tx1"/>
                </a:solidFill>
                <a:latin typeface="Arial"/>
                <a:ea typeface="Arial"/>
                <a:cs typeface="Arial"/>
                <a:sym typeface="Arial"/>
              </a:rPr>
              <a:t> </a:t>
            </a:r>
            <a:endParaRPr sz="1600" b="0" i="0" u="none" strike="noStrike" cap="none" dirty="0">
              <a:solidFill>
                <a:schemeClr val="tx1"/>
              </a:solidFill>
              <a:latin typeface="Arial"/>
              <a:ea typeface="Arial"/>
              <a:cs typeface="Arial"/>
              <a:sym typeface="Arial"/>
            </a:endParaRPr>
          </a:p>
        </p:txBody>
      </p:sp>
      <p:sp>
        <p:nvSpPr>
          <p:cNvPr id="9" name="Google Shape;661;p28">
            <a:extLst>
              <a:ext uri="{FF2B5EF4-FFF2-40B4-BE49-F238E27FC236}">
                <a16:creationId xmlns:a16="http://schemas.microsoft.com/office/drawing/2014/main" id="{97EB0645-285F-7F4C-8D96-2AF9B1CF0513}"/>
              </a:ext>
            </a:extLst>
          </p:cNvPr>
          <p:cNvSpPr txBox="1"/>
          <p:nvPr/>
        </p:nvSpPr>
        <p:spPr>
          <a:xfrm>
            <a:off x="6353726" y="4981613"/>
            <a:ext cx="1523495" cy="492443"/>
          </a:xfrm>
          <a:prstGeom prst="rect">
            <a:avLst/>
          </a:prstGeom>
          <a:noFill/>
          <a:ln>
            <a:noFill/>
          </a:ln>
        </p:spPr>
        <p:txBody>
          <a:bodyPr spcFirstLastPara="1" wrap="square" lIns="0" tIns="0" rIns="0" bIns="0" anchor="t" anchorCtr="0">
            <a:spAutoFit/>
          </a:bodyPr>
          <a:lstStyle/>
          <a:p>
            <a:pPr marL="162527" marR="0" lvl="1" indent="-162527" rtl="0">
              <a:spcBef>
                <a:spcPts val="0"/>
              </a:spcBef>
              <a:spcAft>
                <a:spcPts val="0"/>
              </a:spcAft>
              <a:buClr>
                <a:srgbClr val="A5A5A5"/>
              </a:buClr>
              <a:buSzPts val="1328"/>
              <a:buFont typeface="Arial"/>
              <a:buChar char="•"/>
            </a:pPr>
            <a:r>
              <a:rPr lang="en-US" altLang="zh-CN" sz="1600" b="0" i="0" u="none" strike="noStrike" cap="none" dirty="0">
                <a:solidFill>
                  <a:schemeClr val="tx1"/>
                </a:solidFill>
                <a:latin typeface="Arial"/>
                <a:ea typeface="Arial"/>
                <a:cs typeface="Arial"/>
                <a:sym typeface="Arial"/>
              </a:rPr>
              <a:t>SVR</a:t>
            </a:r>
            <a:r>
              <a:rPr lang="en-US" altLang="zh-CN" sz="1600" dirty="0">
                <a:solidFill>
                  <a:schemeClr val="tx1"/>
                </a:solidFill>
              </a:rPr>
              <a:t> with ‘RBF’ kernel</a:t>
            </a:r>
            <a:r>
              <a:rPr lang="en-US" altLang="zh-CN" sz="1600" b="0" i="0" u="none" strike="noStrike" cap="none" dirty="0">
                <a:solidFill>
                  <a:schemeClr val="tx1"/>
                </a:solidFill>
                <a:latin typeface="Arial"/>
                <a:ea typeface="Arial"/>
                <a:cs typeface="Arial"/>
                <a:sym typeface="Arial"/>
              </a:rPr>
              <a:t> </a:t>
            </a:r>
            <a:endParaRPr sz="1600" b="0"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3819184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9"/>
        <p:cNvGrpSpPr/>
        <p:nvPr/>
      </p:nvGrpSpPr>
      <p:grpSpPr>
        <a:xfrm>
          <a:off x="0" y="0"/>
          <a:ext cx="0" cy="0"/>
          <a:chOff x="0" y="0"/>
          <a:chExt cx="0" cy="0"/>
        </a:xfrm>
      </p:grpSpPr>
      <p:sp>
        <p:nvSpPr>
          <p:cNvPr id="8" name="Google Shape;719;p30">
            <a:extLst>
              <a:ext uri="{FF2B5EF4-FFF2-40B4-BE49-F238E27FC236}">
                <a16:creationId xmlns:a16="http://schemas.microsoft.com/office/drawing/2014/main" id="{F0C13669-14A9-0B40-AB22-2C328CA0CA0A}"/>
              </a:ext>
            </a:extLst>
          </p:cNvPr>
          <p:cNvSpPr txBox="1"/>
          <p:nvPr/>
        </p:nvSpPr>
        <p:spPr>
          <a:xfrm>
            <a:off x="4223809" y="301212"/>
            <a:ext cx="3744384" cy="307777"/>
          </a:xfrm>
          <a:prstGeom prst="rect">
            <a:avLst/>
          </a:prstGeom>
          <a:noFill/>
          <a:ln>
            <a:noFill/>
          </a:ln>
        </p:spPr>
        <p:txBody>
          <a:bodyPr spcFirstLastPara="1" wrap="square" lIns="0" tIns="0" rIns="0" bIns="0" anchor="ctr" anchorCtr="0">
            <a:spAutoFit/>
          </a:bodyPr>
          <a:lstStyle/>
          <a:p>
            <a:pPr lvl="0" algn="ctr"/>
            <a:r>
              <a:rPr lang="en-US" sz="2000" dirty="0"/>
              <a:t>Classical learning modelling</a:t>
            </a:r>
            <a:endParaRPr sz="4800" dirty="0">
              <a:solidFill>
                <a:schemeClr val="tx1"/>
              </a:solidFill>
              <a:latin typeface="Arial"/>
              <a:ea typeface="Arial"/>
              <a:cs typeface="Arial"/>
              <a:sym typeface="Arial"/>
            </a:endParaRPr>
          </a:p>
        </p:txBody>
      </p:sp>
      <p:sp>
        <p:nvSpPr>
          <p:cNvPr id="9" name="Google Shape;720;p30">
            <a:extLst>
              <a:ext uri="{FF2B5EF4-FFF2-40B4-BE49-F238E27FC236}">
                <a16:creationId xmlns:a16="http://schemas.microsoft.com/office/drawing/2014/main" id="{D629DA8D-3F6E-A947-986A-61CEF321D5EF}"/>
              </a:ext>
            </a:extLst>
          </p:cNvPr>
          <p:cNvSpPr txBox="1"/>
          <p:nvPr/>
        </p:nvSpPr>
        <p:spPr>
          <a:xfrm>
            <a:off x="4449727" y="736110"/>
            <a:ext cx="2983807" cy="2042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1327" dirty="0">
                <a:solidFill>
                  <a:schemeClr val="tx1"/>
                </a:solidFill>
                <a:latin typeface="Arial"/>
                <a:ea typeface="Arial"/>
                <a:cs typeface="Arial"/>
                <a:sym typeface="Arial"/>
              </a:rPr>
              <a:t>Aims and Set up</a:t>
            </a:r>
            <a:endParaRPr sz="1800" dirty="0">
              <a:solidFill>
                <a:schemeClr val="tx1"/>
              </a:solidFill>
              <a:latin typeface="Arial"/>
              <a:ea typeface="Arial"/>
              <a:cs typeface="Arial"/>
              <a:sym typeface="Arial"/>
            </a:endParaRPr>
          </a:p>
        </p:txBody>
      </p:sp>
      <p:grpSp>
        <p:nvGrpSpPr>
          <p:cNvPr id="10" name="Google Shape;721;p30">
            <a:extLst>
              <a:ext uri="{FF2B5EF4-FFF2-40B4-BE49-F238E27FC236}">
                <a16:creationId xmlns:a16="http://schemas.microsoft.com/office/drawing/2014/main" id="{850E24EF-D75C-D940-9C0C-AC7DB21860AE}"/>
              </a:ext>
            </a:extLst>
          </p:cNvPr>
          <p:cNvGrpSpPr/>
          <p:nvPr/>
        </p:nvGrpSpPr>
        <p:grpSpPr>
          <a:xfrm>
            <a:off x="840370" y="561481"/>
            <a:ext cx="10511262" cy="0"/>
            <a:chOff x="1028775" y="591989"/>
            <a:chExt cx="11086097" cy="0"/>
          </a:xfrm>
        </p:grpSpPr>
        <p:cxnSp>
          <p:nvCxnSpPr>
            <p:cNvPr id="11" name="Google Shape;722;p30">
              <a:extLst>
                <a:ext uri="{FF2B5EF4-FFF2-40B4-BE49-F238E27FC236}">
                  <a16:creationId xmlns:a16="http://schemas.microsoft.com/office/drawing/2014/main" id="{5833F99E-AF81-0340-AB34-18D7FD18AE69}"/>
                </a:ext>
              </a:extLst>
            </p:cNvPr>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12" name="Google Shape;723;p30">
              <a:extLst>
                <a:ext uri="{FF2B5EF4-FFF2-40B4-BE49-F238E27FC236}">
                  <a16:creationId xmlns:a16="http://schemas.microsoft.com/office/drawing/2014/main" id="{E27F57BE-1F4B-AF45-A6D4-9488A2F5AE94}"/>
                </a:ext>
              </a:extLst>
            </p:cNvPr>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pic>
        <p:nvPicPr>
          <p:cNvPr id="13" name="Picture 12" descr="Text&#10;&#10;Description automatically generated">
            <a:extLst>
              <a:ext uri="{FF2B5EF4-FFF2-40B4-BE49-F238E27FC236}">
                <a16:creationId xmlns:a16="http://schemas.microsoft.com/office/drawing/2014/main" id="{751CB7E7-A536-E94A-8C2A-B3036A4244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39" y="2212784"/>
            <a:ext cx="6744387" cy="3073737"/>
          </a:xfrm>
          <a:prstGeom prst="rect">
            <a:avLst/>
          </a:prstGeom>
        </p:spPr>
      </p:pic>
      <p:sp>
        <p:nvSpPr>
          <p:cNvPr id="19" name="TextBox 18">
            <a:extLst>
              <a:ext uri="{FF2B5EF4-FFF2-40B4-BE49-F238E27FC236}">
                <a16:creationId xmlns:a16="http://schemas.microsoft.com/office/drawing/2014/main" id="{CC097B69-CDF7-634E-82D6-C25677606487}"/>
              </a:ext>
            </a:extLst>
          </p:cNvPr>
          <p:cNvSpPr txBox="1"/>
          <p:nvPr/>
        </p:nvSpPr>
        <p:spPr>
          <a:xfrm>
            <a:off x="0" y="1032207"/>
            <a:ext cx="11467652" cy="785343"/>
          </a:xfrm>
          <a:prstGeom prst="rect">
            <a:avLst/>
          </a:prstGeom>
          <a:noFill/>
        </p:spPr>
        <p:txBody>
          <a:bodyPr wrap="square">
            <a:spAutoFit/>
          </a:bodyPr>
          <a:lstStyle/>
          <a:p>
            <a:pPr marL="914400" lvl="2" fontAlgn="base">
              <a:lnSpc>
                <a:spcPct val="150000"/>
              </a:lnSpc>
              <a:buSzPts val="1000"/>
              <a:tabLst>
                <a:tab pos="342900" algn="l"/>
              </a:tabLst>
            </a:pPr>
            <a:r>
              <a:rPr lang="en-US" sz="1600" dirty="0">
                <a:latin typeface="Arial" panose="020B0604020202020204" pitchFamily="34" charset="0"/>
                <a:cs typeface="Arial" panose="020B0604020202020204" pitchFamily="34" charset="0"/>
              </a:rPr>
              <a:t>Aims: implement and evaluate the effectiveness of classical models by utilizing the macroeconomic factors as input attributes</a:t>
            </a:r>
            <a:r>
              <a:rPr lang="en-GB" sz="1600" dirty="0">
                <a:latin typeface="Arial" panose="020B0604020202020204" pitchFamily="34" charset="0"/>
                <a:cs typeface="Arial" panose="020B0604020202020204" pitchFamily="34" charset="0"/>
              </a:rPr>
              <a:t>. The models include Linear Regression, Polynomial Regression, and Support Vector Regression (SVR). </a:t>
            </a:r>
          </a:p>
        </p:txBody>
      </p:sp>
      <p:sp>
        <p:nvSpPr>
          <p:cNvPr id="2" name="Oval 1">
            <a:extLst>
              <a:ext uri="{FF2B5EF4-FFF2-40B4-BE49-F238E27FC236}">
                <a16:creationId xmlns:a16="http://schemas.microsoft.com/office/drawing/2014/main" id="{3B507846-566F-F647-9E2E-4F4A20E5BED0}"/>
              </a:ext>
            </a:extLst>
          </p:cNvPr>
          <p:cNvSpPr/>
          <p:nvPr/>
        </p:nvSpPr>
        <p:spPr>
          <a:xfrm>
            <a:off x="447261" y="2927061"/>
            <a:ext cx="6698974" cy="2931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2E719D0-EC28-364A-9A1D-96C0C587062A}"/>
              </a:ext>
            </a:extLst>
          </p:cNvPr>
          <p:cNvSpPr/>
          <p:nvPr/>
        </p:nvSpPr>
        <p:spPr>
          <a:xfrm>
            <a:off x="337931" y="3695025"/>
            <a:ext cx="5009322" cy="2931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C34F71E-181F-444D-83EF-4FC1508E04B3}"/>
              </a:ext>
            </a:extLst>
          </p:cNvPr>
          <p:cNvSpPr/>
          <p:nvPr/>
        </p:nvSpPr>
        <p:spPr>
          <a:xfrm>
            <a:off x="312402" y="4199512"/>
            <a:ext cx="6980623" cy="3722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98D5507-E4DD-6F40-8C41-4446F54F7FAC}"/>
              </a:ext>
            </a:extLst>
          </p:cNvPr>
          <p:cNvSpPr txBox="1"/>
          <p:nvPr/>
        </p:nvSpPr>
        <p:spPr>
          <a:xfrm>
            <a:off x="7670131" y="2063790"/>
            <a:ext cx="2123574" cy="1384995"/>
          </a:xfrm>
          <a:prstGeom prst="rect">
            <a:avLst/>
          </a:prstGeom>
          <a:noFill/>
        </p:spPr>
        <p:txBody>
          <a:bodyPr wrap="square" rtlCol="0">
            <a:spAutoFit/>
          </a:bodyPr>
          <a:lstStyle/>
          <a:p>
            <a:pPr marL="285750" indent="-285750">
              <a:buFont typeface="Wingdings" pitchFamily="2" charset="2"/>
              <a:buChar char="q"/>
            </a:pPr>
            <a:r>
              <a:rPr lang="en-US" dirty="0"/>
              <a:t>Place exponential moving average (EMA_10) and macroeconomic factors as predicting attributes</a:t>
            </a:r>
          </a:p>
        </p:txBody>
      </p:sp>
      <p:sp>
        <p:nvSpPr>
          <p:cNvPr id="22" name="TextBox 21">
            <a:extLst>
              <a:ext uri="{FF2B5EF4-FFF2-40B4-BE49-F238E27FC236}">
                <a16:creationId xmlns:a16="http://schemas.microsoft.com/office/drawing/2014/main" id="{F6EA65D7-D295-004D-B032-C6E838AA906E}"/>
              </a:ext>
            </a:extLst>
          </p:cNvPr>
          <p:cNvSpPr txBox="1"/>
          <p:nvPr/>
        </p:nvSpPr>
        <p:spPr>
          <a:xfrm>
            <a:off x="8422106" y="3448785"/>
            <a:ext cx="1985210" cy="954107"/>
          </a:xfrm>
          <a:prstGeom prst="rect">
            <a:avLst/>
          </a:prstGeom>
          <a:noFill/>
        </p:spPr>
        <p:txBody>
          <a:bodyPr wrap="square" rtlCol="0">
            <a:spAutoFit/>
          </a:bodyPr>
          <a:lstStyle/>
          <a:p>
            <a:pPr marL="285750" indent="-285750">
              <a:buFont typeface="Wingdings" pitchFamily="2" charset="2"/>
              <a:buChar char="q"/>
            </a:pPr>
            <a:r>
              <a:rPr lang="en-US" dirty="0"/>
              <a:t>Determined the degree of polynomial features as 2</a:t>
            </a:r>
          </a:p>
        </p:txBody>
      </p:sp>
      <p:sp>
        <p:nvSpPr>
          <p:cNvPr id="5" name="TextBox 4">
            <a:extLst>
              <a:ext uri="{FF2B5EF4-FFF2-40B4-BE49-F238E27FC236}">
                <a16:creationId xmlns:a16="http://schemas.microsoft.com/office/drawing/2014/main" id="{6AFBCF36-745A-5F49-BEFF-60F0C7215F0E}"/>
              </a:ext>
            </a:extLst>
          </p:cNvPr>
          <p:cNvSpPr txBox="1"/>
          <p:nvPr/>
        </p:nvSpPr>
        <p:spPr>
          <a:xfrm>
            <a:off x="9270332" y="4563397"/>
            <a:ext cx="1985210" cy="1169551"/>
          </a:xfrm>
          <a:prstGeom prst="rect">
            <a:avLst/>
          </a:prstGeom>
          <a:noFill/>
        </p:spPr>
        <p:txBody>
          <a:bodyPr wrap="square" rtlCol="0">
            <a:spAutoFit/>
          </a:bodyPr>
          <a:lstStyle/>
          <a:p>
            <a:pPr marL="285750" indent="-285750">
              <a:buFont typeface="Wingdings" pitchFamily="2" charset="2"/>
              <a:buChar char="q"/>
            </a:pPr>
            <a:r>
              <a:rPr lang="en-US" dirty="0"/>
              <a:t>Split the data into training and test data in a proportion of 8:2</a:t>
            </a:r>
            <a:r>
              <a:rPr lang="en-GB" dirty="0"/>
              <a:t> </a:t>
            </a:r>
          </a:p>
          <a:p>
            <a:pPr marL="285750" indent="-285750">
              <a:buFont typeface="Wingdings" pitchFamily="2" charset="2"/>
              <a:buChar char="q"/>
            </a:pPr>
            <a:endParaRPr lang="en-US" dirty="0"/>
          </a:p>
        </p:txBody>
      </p:sp>
      <p:cxnSp>
        <p:nvCxnSpPr>
          <p:cNvPr id="7" name="Straight Arrow Connector 6">
            <a:extLst>
              <a:ext uri="{FF2B5EF4-FFF2-40B4-BE49-F238E27FC236}">
                <a16:creationId xmlns:a16="http://schemas.microsoft.com/office/drawing/2014/main" id="{81DE07EC-E952-E443-80C9-4532D9C17CE9}"/>
              </a:ext>
            </a:extLst>
          </p:cNvPr>
          <p:cNvCxnSpPr/>
          <p:nvPr/>
        </p:nvCxnSpPr>
        <p:spPr>
          <a:xfrm flipV="1">
            <a:off x="7146235" y="2803358"/>
            <a:ext cx="662260" cy="123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B0707C8-0BB7-9245-A602-F7F68611C0F6}"/>
              </a:ext>
            </a:extLst>
          </p:cNvPr>
          <p:cNvCxnSpPr>
            <a:cxnSpLocks/>
          </p:cNvCxnSpPr>
          <p:nvPr/>
        </p:nvCxnSpPr>
        <p:spPr>
          <a:xfrm flipV="1">
            <a:off x="5433740" y="3841608"/>
            <a:ext cx="29883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78A913-6A36-3440-80CA-607CF5EE9E6E}"/>
              </a:ext>
            </a:extLst>
          </p:cNvPr>
          <p:cNvCxnSpPr>
            <a:cxnSpLocks/>
          </p:cNvCxnSpPr>
          <p:nvPr/>
        </p:nvCxnSpPr>
        <p:spPr>
          <a:xfrm>
            <a:off x="7232867" y="4532689"/>
            <a:ext cx="2037464" cy="395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158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1"/>
          <p:cNvSpPr/>
          <p:nvPr/>
        </p:nvSpPr>
        <p:spPr>
          <a:xfrm>
            <a:off x="355386" y="1371166"/>
            <a:ext cx="3803871" cy="2323209"/>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970">
              <a:solidFill>
                <a:srgbClr val="FFFFFF"/>
              </a:solidFill>
              <a:latin typeface="Arial"/>
              <a:ea typeface="Arial"/>
              <a:cs typeface="Arial"/>
              <a:sym typeface="Arial"/>
            </a:endParaRPr>
          </a:p>
        </p:txBody>
      </p:sp>
      <p:sp>
        <p:nvSpPr>
          <p:cNvPr id="730" name="Google Shape;730;p31"/>
          <p:cNvSpPr/>
          <p:nvPr/>
        </p:nvSpPr>
        <p:spPr>
          <a:xfrm>
            <a:off x="355386" y="3741976"/>
            <a:ext cx="3803871" cy="17152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970">
              <a:solidFill>
                <a:srgbClr val="FFFFFF"/>
              </a:solidFill>
              <a:latin typeface="Arial"/>
              <a:ea typeface="Arial"/>
              <a:cs typeface="Arial"/>
              <a:sym typeface="Arial"/>
            </a:endParaRPr>
          </a:p>
        </p:txBody>
      </p:sp>
      <p:cxnSp>
        <p:nvCxnSpPr>
          <p:cNvPr id="731" name="Google Shape;731;p31"/>
          <p:cNvCxnSpPr/>
          <p:nvPr/>
        </p:nvCxnSpPr>
        <p:spPr>
          <a:xfrm>
            <a:off x="767676" y="5603181"/>
            <a:ext cx="10653545" cy="0"/>
          </a:xfrm>
          <a:prstGeom prst="straightConnector1">
            <a:avLst/>
          </a:prstGeom>
          <a:noFill/>
          <a:ln w="9525" cap="flat" cmpd="sng">
            <a:solidFill>
              <a:srgbClr val="BFBFBF"/>
            </a:solidFill>
            <a:prstDash val="dash"/>
            <a:miter lim="800000"/>
            <a:headEnd type="oval" w="sm" len="sm"/>
            <a:tailEnd type="oval" w="sm" len="sm"/>
          </a:ln>
        </p:spPr>
      </p:cxnSp>
      <p:sp>
        <p:nvSpPr>
          <p:cNvPr id="732" name="Google Shape;732;p31"/>
          <p:cNvSpPr txBox="1"/>
          <p:nvPr/>
        </p:nvSpPr>
        <p:spPr>
          <a:xfrm>
            <a:off x="2650253" y="5722264"/>
            <a:ext cx="6815282" cy="738664"/>
          </a:xfrm>
          <a:prstGeom prst="rect">
            <a:avLst/>
          </a:prstGeom>
          <a:noFill/>
          <a:ln>
            <a:noFill/>
          </a:ln>
        </p:spPr>
        <p:txBody>
          <a:bodyPr spcFirstLastPara="1" wrap="square" lIns="0" tIns="0" rIns="0" bIns="0" anchor="t" anchorCtr="0">
            <a:spAutoFit/>
          </a:bodyPr>
          <a:lstStyle/>
          <a:p>
            <a:pPr lvl="0" algn="just">
              <a:lnSpc>
                <a:spcPct val="150000"/>
              </a:lnSpc>
            </a:pPr>
            <a:r>
              <a:rPr lang="en-US" sz="1600" b="1" dirty="0"/>
              <a:t>Insight: the effectiveness of stock price prediction can be boosted if we integrated the macroeconomics factors as our input attribute</a:t>
            </a:r>
            <a:r>
              <a:rPr lang="en-GB" sz="1600" b="1" dirty="0"/>
              <a:t>s</a:t>
            </a:r>
            <a:endParaRPr sz="1600" b="1" dirty="0"/>
          </a:p>
        </p:txBody>
      </p:sp>
      <p:sp>
        <p:nvSpPr>
          <p:cNvPr id="733" name="Google Shape;733;p31"/>
          <p:cNvSpPr txBox="1"/>
          <p:nvPr/>
        </p:nvSpPr>
        <p:spPr>
          <a:xfrm>
            <a:off x="703233" y="4143030"/>
            <a:ext cx="3103552" cy="90415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zh-CN" sz="1327" dirty="0">
                <a:solidFill>
                  <a:srgbClr val="FFFFFF"/>
                </a:solidFill>
                <a:latin typeface="Arial"/>
                <a:ea typeface="Arial"/>
                <a:cs typeface="Arial"/>
                <a:sym typeface="Arial"/>
              </a:rPr>
              <a:t>点击请替换文字内容</a:t>
            </a:r>
            <a:endParaRPr dirty="0"/>
          </a:p>
          <a:p>
            <a:pPr marL="0" marR="0" lvl="0" indent="0" algn="just" rtl="0">
              <a:lnSpc>
                <a:spcPct val="150000"/>
              </a:lnSpc>
              <a:spcBef>
                <a:spcPts val="0"/>
              </a:spcBef>
              <a:spcAft>
                <a:spcPts val="0"/>
              </a:spcAft>
              <a:buNone/>
            </a:pPr>
            <a:r>
              <a:rPr lang="zh-CN" sz="758" dirty="0">
                <a:solidFill>
                  <a:srgbClr val="FFFFFF"/>
                </a:solidFill>
                <a:latin typeface="Arial"/>
                <a:ea typeface="Arial"/>
                <a:cs typeface="Arial"/>
                <a:sym typeface="Arial"/>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dirty="0"/>
          </a:p>
        </p:txBody>
      </p:sp>
      <p:sp>
        <p:nvSpPr>
          <p:cNvPr id="734" name="Google Shape;734;p31"/>
          <p:cNvSpPr/>
          <p:nvPr/>
        </p:nvSpPr>
        <p:spPr>
          <a:xfrm>
            <a:off x="4218140" y="1371166"/>
            <a:ext cx="3803871" cy="2323209"/>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970">
              <a:solidFill>
                <a:srgbClr val="FFFFFF"/>
              </a:solidFill>
              <a:latin typeface="Arial"/>
              <a:ea typeface="Arial"/>
              <a:cs typeface="Arial"/>
              <a:sym typeface="Arial"/>
            </a:endParaRPr>
          </a:p>
        </p:txBody>
      </p:sp>
      <p:sp>
        <p:nvSpPr>
          <p:cNvPr id="735" name="Google Shape;735;p31"/>
          <p:cNvSpPr/>
          <p:nvPr/>
        </p:nvSpPr>
        <p:spPr>
          <a:xfrm>
            <a:off x="4218140" y="3741976"/>
            <a:ext cx="3803871" cy="17152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970">
              <a:solidFill>
                <a:srgbClr val="FFFFFF"/>
              </a:solidFill>
              <a:latin typeface="Arial"/>
              <a:ea typeface="Arial"/>
              <a:cs typeface="Arial"/>
              <a:sym typeface="Arial"/>
            </a:endParaRPr>
          </a:p>
        </p:txBody>
      </p:sp>
      <p:sp>
        <p:nvSpPr>
          <p:cNvPr id="736" name="Google Shape;736;p31"/>
          <p:cNvSpPr txBox="1"/>
          <p:nvPr/>
        </p:nvSpPr>
        <p:spPr>
          <a:xfrm>
            <a:off x="4565991" y="4178049"/>
            <a:ext cx="3103552" cy="90415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zh-CN" sz="1327">
                <a:solidFill>
                  <a:srgbClr val="FFFFFF"/>
                </a:solidFill>
                <a:latin typeface="Arial"/>
                <a:ea typeface="Arial"/>
                <a:cs typeface="Arial"/>
                <a:sym typeface="Arial"/>
              </a:rPr>
              <a:t>点击请替换文字内容</a:t>
            </a:r>
            <a:endParaRPr/>
          </a:p>
          <a:p>
            <a:pPr marL="0" marR="0" lvl="0" indent="0" algn="just" rtl="0">
              <a:lnSpc>
                <a:spcPct val="150000"/>
              </a:lnSpc>
              <a:spcBef>
                <a:spcPts val="0"/>
              </a:spcBef>
              <a:spcAft>
                <a:spcPts val="0"/>
              </a:spcAft>
              <a:buNone/>
            </a:pPr>
            <a:r>
              <a:rPr lang="zh-CN" sz="758">
                <a:solidFill>
                  <a:srgbClr val="FFFFFF"/>
                </a:solidFill>
                <a:latin typeface="Arial"/>
                <a:ea typeface="Arial"/>
                <a:cs typeface="Arial"/>
                <a:sym typeface="Arial"/>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a:p>
        </p:txBody>
      </p:sp>
      <p:sp>
        <p:nvSpPr>
          <p:cNvPr id="737" name="Google Shape;737;p31"/>
          <p:cNvSpPr/>
          <p:nvPr/>
        </p:nvSpPr>
        <p:spPr>
          <a:xfrm>
            <a:off x="8080894" y="1371166"/>
            <a:ext cx="3803871" cy="2323209"/>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970">
              <a:solidFill>
                <a:srgbClr val="FFFFFF"/>
              </a:solidFill>
              <a:latin typeface="Arial"/>
              <a:ea typeface="Arial"/>
              <a:cs typeface="Arial"/>
              <a:sym typeface="Arial"/>
            </a:endParaRPr>
          </a:p>
        </p:txBody>
      </p:sp>
      <p:sp>
        <p:nvSpPr>
          <p:cNvPr id="738" name="Google Shape;738;p31"/>
          <p:cNvSpPr/>
          <p:nvPr/>
        </p:nvSpPr>
        <p:spPr>
          <a:xfrm>
            <a:off x="8080894" y="3741976"/>
            <a:ext cx="3803871" cy="171528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970">
              <a:solidFill>
                <a:srgbClr val="FFFFFF"/>
              </a:solidFill>
              <a:latin typeface="Arial"/>
              <a:ea typeface="Arial"/>
              <a:cs typeface="Arial"/>
              <a:sym typeface="Arial"/>
            </a:endParaRPr>
          </a:p>
        </p:txBody>
      </p:sp>
      <p:sp>
        <p:nvSpPr>
          <p:cNvPr id="739" name="Google Shape;739;p31"/>
          <p:cNvSpPr txBox="1"/>
          <p:nvPr/>
        </p:nvSpPr>
        <p:spPr>
          <a:xfrm>
            <a:off x="8428746" y="4178049"/>
            <a:ext cx="3103552" cy="904158"/>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zh-CN" sz="1327">
                <a:solidFill>
                  <a:srgbClr val="FFFFFF"/>
                </a:solidFill>
                <a:latin typeface="Arial"/>
                <a:ea typeface="Arial"/>
                <a:cs typeface="Arial"/>
                <a:sym typeface="Arial"/>
              </a:rPr>
              <a:t>点击请替换文字内容</a:t>
            </a:r>
            <a:endParaRPr/>
          </a:p>
          <a:p>
            <a:pPr marL="0" marR="0" lvl="0" indent="0" algn="just" rtl="0">
              <a:lnSpc>
                <a:spcPct val="150000"/>
              </a:lnSpc>
              <a:spcBef>
                <a:spcPts val="0"/>
              </a:spcBef>
              <a:spcAft>
                <a:spcPts val="0"/>
              </a:spcAft>
              <a:buNone/>
            </a:pPr>
            <a:r>
              <a:rPr lang="zh-CN" sz="758">
                <a:solidFill>
                  <a:srgbClr val="FFFFFF"/>
                </a:solidFill>
                <a:latin typeface="Arial"/>
                <a:ea typeface="Arial"/>
                <a:cs typeface="Arial"/>
                <a:sym typeface="Arial"/>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a:p>
        </p:txBody>
      </p:sp>
      <p:grpSp>
        <p:nvGrpSpPr>
          <p:cNvPr id="742" name="Google Shape;742;p31"/>
          <p:cNvGrpSpPr/>
          <p:nvPr/>
        </p:nvGrpSpPr>
        <p:grpSpPr>
          <a:xfrm>
            <a:off x="840370" y="561481"/>
            <a:ext cx="10511262" cy="0"/>
            <a:chOff x="1028775" y="591989"/>
            <a:chExt cx="11086097" cy="0"/>
          </a:xfrm>
        </p:grpSpPr>
        <p:cxnSp>
          <p:nvCxnSpPr>
            <p:cNvPr id="743" name="Google Shape;743;p31"/>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744" name="Google Shape;744;p31"/>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pic>
        <p:nvPicPr>
          <p:cNvPr id="18" name="Picture 17" descr="Chart&#10;&#10;Description automatically generated">
            <a:extLst>
              <a:ext uri="{FF2B5EF4-FFF2-40B4-BE49-F238E27FC236}">
                <a16:creationId xmlns:a16="http://schemas.microsoft.com/office/drawing/2014/main" id="{C7AC351C-26B7-BE47-8EC3-7696EBC54D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5385" y="1371166"/>
            <a:ext cx="3803871" cy="2330505"/>
          </a:xfrm>
          <a:prstGeom prst="rect">
            <a:avLst/>
          </a:prstGeom>
        </p:spPr>
      </p:pic>
      <p:pic>
        <p:nvPicPr>
          <p:cNvPr id="19" name="Picture 18" descr="Text, letter&#10;&#10;Description automatically generated">
            <a:extLst>
              <a:ext uri="{FF2B5EF4-FFF2-40B4-BE49-F238E27FC236}">
                <a16:creationId xmlns:a16="http://schemas.microsoft.com/office/drawing/2014/main" id="{73E2FEDC-0FF5-D34B-B1EA-75BC621A09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6002" y="4137544"/>
            <a:ext cx="3552724" cy="881698"/>
          </a:xfrm>
          <a:prstGeom prst="rect">
            <a:avLst/>
          </a:prstGeom>
        </p:spPr>
      </p:pic>
      <p:pic>
        <p:nvPicPr>
          <p:cNvPr id="20" name="Picture 19" descr="Chart, line chart&#10;&#10;Description automatically generated">
            <a:extLst>
              <a:ext uri="{FF2B5EF4-FFF2-40B4-BE49-F238E27FC236}">
                <a16:creationId xmlns:a16="http://schemas.microsoft.com/office/drawing/2014/main" id="{1DFD4A49-8A5C-1346-9279-9E83DC6D73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18138" y="1342117"/>
            <a:ext cx="3803871" cy="2366364"/>
          </a:xfrm>
          <a:prstGeom prst="rect">
            <a:avLst/>
          </a:prstGeom>
        </p:spPr>
      </p:pic>
      <p:pic>
        <p:nvPicPr>
          <p:cNvPr id="21" name="Picture 20" descr="Chart, line chart, histogram&#10;&#10;Description automatically generated">
            <a:extLst>
              <a:ext uri="{FF2B5EF4-FFF2-40B4-BE49-F238E27FC236}">
                <a16:creationId xmlns:a16="http://schemas.microsoft.com/office/drawing/2014/main" id="{EEA78950-BB06-4C46-B2A7-44C95E0C16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80889" y="1371166"/>
            <a:ext cx="3803871" cy="2323327"/>
          </a:xfrm>
          <a:prstGeom prst="rect">
            <a:avLst/>
          </a:prstGeom>
        </p:spPr>
      </p:pic>
      <p:pic>
        <p:nvPicPr>
          <p:cNvPr id="22" name="Picture 21" descr="Text&#10;&#10;Description automatically generated">
            <a:extLst>
              <a:ext uri="{FF2B5EF4-FFF2-40B4-BE49-F238E27FC236}">
                <a16:creationId xmlns:a16="http://schemas.microsoft.com/office/drawing/2014/main" id="{66A754CC-8AC2-DC4C-9705-E640297E8BB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06143" y="4114476"/>
            <a:ext cx="3423248" cy="963497"/>
          </a:xfrm>
          <a:prstGeom prst="rect">
            <a:avLst/>
          </a:prstGeom>
        </p:spPr>
      </p:pic>
      <p:pic>
        <p:nvPicPr>
          <p:cNvPr id="23" name="Picture 22" descr="Text&#10;&#10;Description automatically generated">
            <a:extLst>
              <a:ext uri="{FF2B5EF4-FFF2-40B4-BE49-F238E27FC236}">
                <a16:creationId xmlns:a16="http://schemas.microsoft.com/office/drawing/2014/main" id="{F9208C1F-22F3-F048-B75E-110D4636E5B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30553" y="4137544"/>
            <a:ext cx="3527555" cy="1014008"/>
          </a:xfrm>
          <a:prstGeom prst="rect">
            <a:avLst/>
          </a:prstGeom>
        </p:spPr>
      </p:pic>
      <p:sp>
        <p:nvSpPr>
          <p:cNvPr id="24" name="Google Shape;719;p30">
            <a:extLst>
              <a:ext uri="{FF2B5EF4-FFF2-40B4-BE49-F238E27FC236}">
                <a16:creationId xmlns:a16="http://schemas.microsoft.com/office/drawing/2014/main" id="{9DDB55F3-5F22-1A49-BD11-FC84FCCE84A2}"/>
              </a:ext>
            </a:extLst>
          </p:cNvPr>
          <p:cNvSpPr txBox="1"/>
          <p:nvPr/>
        </p:nvSpPr>
        <p:spPr>
          <a:xfrm>
            <a:off x="4218138" y="206664"/>
            <a:ext cx="3744384" cy="307777"/>
          </a:xfrm>
          <a:prstGeom prst="rect">
            <a:avLst/>
          </a:prstGeom>
          <a:noFill/>
          <a:ln>
            <a:noFill/>
          </a:ln>
        </p:spPr>
        <p:txBody>
          <a:bodyPr spcFirstLastPara="1" wrap="square" lIns="0" tIns="0" rIns="0" bIns="0" anchor="ctr" anchorCtr="0">
            <a:spAutoFit/>
          </a:bodyPr>
          <a:lstStyle/>
          <a:p>
            <a:pPr lvl="0" algn="ctr"/>
            <a:r>
              <a:rPr lang="en-US" sz="2000" dirty="0"/>
              <a:t>Classical learning modelling</a:t>
            </a:r>
            <a:endParaRPr sz="4800" dirty="0">
              <a:solidFill>
                <a:schemeClr val="tx1"/>
              </a:solidFill>
              <a:latin typeface="Arial"/>
              <a:ea typeface="Arial"/>
              <a:cs typeface="Arial"/>
              <a:sym typeface="Arial"/>
            </a:endParaRPr>
          </a:p>
        </p:txBody>
      </p:sp>
      <p:sp>
        <p:nvSpPr>
          <p:cNvPr id="25" name="Google Shape;720;p30">
            <a:extLst>
              <a:ext uri="{FF2B5EF4-FFF2-40B4-BE49-F238E27FC236}">
                <a16:creationId xmlns:a16="http://schemas.microsoft.com/office/drawing/2014/main" id="{4F804FA1-BFD5-E146-A691-B07AC8F1FBAD}"/>
              </a:ext>
            </a:extLst>
          </p:cNvPr>
          <p:cNvSpPr txBox="1"/>
          <p:nvPr/>
        </p:nvSpPr>
        <p:spPr>
          <a:xfrm>
            <a:off x="4565991" y="512469"/>
            <a:ext cx="2983807" cy="2042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1327" dirty="0">
                <a:solidFill>
                  <a:schemeClr val="tx1"/>
                </a:solidFill>
                <a:latin typeface="Arial"/>
                <a:ea typeface="Arial"/>
                <a:cs typeface="Arial"/>
                <a:sym typeface="Arial"/>
              </a:rPr>
              <a:t>Results</a:t>
            </a:r>
            <a:endParaRPr sz="1800" dirty="0">
              <a:solidFill>
                <a:schemeClr val="tx1"/>
              </a:solidFill>
              <a:latin typeface="Arial"/>
              <a:ea typeface="Arial"/>
              <a:cs typeface="Arial"/>
              <a:sym typeface="Arial"/>
            </a:endParaRPr>
          </a:p>
        </p:txBody>
      </p:sp>
      <p:sp>
        <p:nvSpPr>
          <p:cNvPr id="26" name="TextBox 25">
            <a:extLst>
              <a:ext uri="{FF2B5EF4-FFF2-40B4-BE49-F238E27FC236}">
                <a16:creationId xmlns:a16="http://schemas.microsoft.com/office/drawing/2014/main" id="{E457E02D-F6BB-AE43-BEFC-DE3F46E7BEAD}"/>
              </a:ext>
            </a:extLst>
          </p:cNvPr>
          <p:cNvSpPr txBox="1"/>
          <p:nvPr/>
        </p:nvSpPr>
        <p:spPr>
          <a:xfrm>
            <a:off x="396316" y="885700"/>
            <a:ext cx="4210606" cy="307777"/>
          </a:xfrm>
          <a:prstGeom prst="rect">
            <a:avLst/>
          </a:prstGeom>
          <a:noFill/>
        </p:spPr>
        <p:txBody>
          <a:bodyPr wrap="square" rtlCol="0">
            <a:spAutoFit/>
          </a:bodyPr>
          <a:lstStyle/>
          <a:p>
            <a:r>
              <a:rPr lang="en-US" u="sng" dirty="0"/>
              <a:t>The poorest model with Polynomial Regression </a:t>
            </a:r>
          </a:p>
        </p:txBody>
      </p:sp>
      <p:sp>
        <p:nvSpPr>
          <p:cNvPr id="27" name="TextBox 26">
            <a:extLst>
              <a:ext uri="{FF2B5EF4-FFF2-40B4-BE49-F238E27FC236}">
                <a16:creationId xmlns:a16="http://schemas.microsoft.com/office/drawing/2014/main" id="{EEA77627-0DEB-3D40-B733-5A4860D8AE47}"/>
              </a:ext>
            </a:extLst>
          </p:cNvPr>
          <p:cNvSpPr txBox="1"/>
          <p:nvPr/>
        </p:nvSpPr>
        <p:spPr>
          <a:xfrm>
            <a:off x="4565991" y="822855"/>
            <a:ext cx="3396531" cy="523220"/>
          </a:xfrm>
          <a:prstGeom prst="rect">
            <a:avLst/>
          </a:prstGeom>
          <a:noFill/>
        </p:spPr>
        <p:txBody>
          <a:bodyPr wrap="square" rtlCol="0">
            <a:spAutoFit/>
          </a:bodyPr>
          <a:lstStyle/>
          <a:p>
            <a:r>
              <a:rPr lang="en-US" u="sng" dirty="0"/>
              <a:t>The best model: SVR (with </a:t>
            </a:r>
            <a:r>
              <a:rPr lang="en-US" u="sng" dirty="0" err="1"/>
              <a:t>rbf</a:t>
            </a:r>
            <a:r>
              <a:rPr lang="en-US" u="sng" dirty="0"/>
              <a:t> kernel) incorporating macroeconomic factors </a:t>
            </a:r>
          </a:p>
        </p:txBody>
      </p:sp>
      <p:sp>
        <p:nvSpPr>
          <p:cNvPr id="28" name="TextBox 27">
            <a:extLst>
              <a:ext uri="{FF2B5EF4-FFF2-40B4-BE49-F238E27FC236}">
                <a16:creationId xmlns:a16="http://schemas.microsoft.com/office/drawing/2014/main" id="{3F8E79D8-39BC-5141-9547-6426ACA52D87}"/>
              </a:ext>
            </a:extLst>
          </p:cNvPr>
          <p:cNvSpPr txBox="1"/>
          <p:nvPr/>
        </p:nvSpPr>
        <p:spPr>
          <a:xfrm>
            <a:off x="8230553" y="766404"/>
            <a:ext cx="3396531" cy="523220"/>
          </a:xfrm>
          <a:prstGeom prst="rect">
            <a:avLst/>
          </a:prstGeom>
          <a:noFill/>
        </p:spPr>
        <p:txBody>
          <a:bodyPr wrap="square" rtlCol="0">
            <a:spAutoFit/>
          </a:bodyPr>
          <a:lstStyle/>
          <a:p>
            <a:r>
              <a:rPr lang="en-US" u="sng" dirty="0"/>
              <a:t>Good but not the best result when solely use EMA_10 as input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9"/>
        <p:cNvGrpSpPr/>
        <p:nvPr/>
      </p:nvGrpSpPr>
      <p:grpSpPr>
        <a:xfrm>
          <a:off x="0" y="0"/>
          <a:ext cx="0" cy="0"/>
          <a:chOff x="0" y="0"/>
          <a:chExt cx="0" cy="0"/>
        </a:xfrm>
      </p:grpSpPr>
      <p:sp>
        <p:nvSpPr>
          <p:cNvPr id="8" name="Google Shape;719;p30">
            <a:extLst>
              <a:ext uri="{FF2B5EF4-FFF2-40B4-BE49-F238E27FC236}">
                <a16:creationId xmlns:a16="http://schemas.microsoft.com/office/drawing/2014/main" id="{F0C13669-14A9-0B40-AB22-2C328CA0CA0A}"/>
              </a:ext>
            </a:extLst>
          </p:cNvPr>
          <p:cNvSpPr txBox="1"/>
          <p:nvPr/>
        </p:nvSpPr>
        <p:spPr>
          <a:xfrm>
            <a:off x="4223809" y="301212"/>
            <a:ext cx="3744384" cy="307777"/>
          </a:xfrm>
          <a:prstGeom prst="rect">
            <a:avLst/>
          </a:prstGeom>
          <a:noFill/>
          <a:ln>
            <a:noFill/>
          </a:ln>
        </p:spPr>
        <p:txBody>
          <a:bodyPr spcFirstLastPara="1" wrap="square" lIns="0" tIns="0" rIns="0" bIns="0" anchor="ctr" anchorCtr="0">
            <a:spAutoFit/>
          </a:bodyPr>
          <a:lstStyle/>
          <a:p>
            <a:pPr lvl="0" algn="ctr"/>
            <a:r>
              <a:rPr lang="en-US" sz="2000" dirty="0"/>
              <a:t>Summary  </a:t>
            </a:r>
            <a:endParaRPr sz="4800" dirty="0">
              <a:solidFill>
                <a:schemeClr val="tx1"/>
              </a:solidFill>
              <a:latin typeface="Arial"/>
              <a:ea typeface="Arial"/>
              <a:cs typeface="Arial"/>
              <a:sym typeface="Arial"/>
            </a:endParaRPr>
          </a:p>
        </p:txBody>
      </p:sp>
      <p:grpSp>
        <p:nvGrpSpPr>
          <p:cNvPr id="10" name="Google Shape;721;p30">
            <a:extLst>
              <a:ext uri="{FF2B5EF4-FFF2-40B4-BE49-F238E27FC236}">
                <a16:creationId xmlns:a16="http://schemas.microsoft.com/office/drawing/2014/main" id="{850E24EF-D75C-D940-9C0C-AC7DB21860AE}"/>
              </a:ext>
            </a:extLst>
          </p:cNvPr>
          <p:cNvGrpSpPr/>
          <p:nvPr/>
        </p:nvGrpSpPr>
        <p:grpSpPr>
          <a:xfrm>
            <a:off x="840370" y="561481"/>
            <a:ext cx="10511262" cy="0"/>
            <a:chOff x="1028775" y="591989"/>
            <a:chExt cx="11086097" cy="0"/>
          </a:xfrm>
        </p:grpSpPr>
        <p:cxnSp>
          <p:nvCxnSpPr>
            <p:cNvPr id="11" name="Google Shape;722;p30">
              <a:extLst>
                <a:ext uri="{FF2B5EF4-FFF2-40B4-BE49-F238E27FC236}">
                  <a16:creationId xmlns:a16="http://schemas.microsoft.com/office/drawing/2014/main" id="{5833F99E-AF81-0340-AB34-18D7FD18AE69}"/>
                </a:ext>
              </a:extLst>
            </p:cNvPr>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12" name="Google Shape;723;p30">
              <a:extLst>
                <a:ext uri="{FF2B5EF4-FFF2-40B4-BE49-F238E27FC236}">
                  <a16:creationId xmlns:a16="http://schemas.microsoft.com/office/drawing/2014/main" id="{E27F57BE-1F4B-AF45-A6D4-9488A2F5AE94}"/>
                </a:ext>
              </a:extLst>
            </p:cNvPr>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sp>
        <p:nvSpPr>
          <p:cNvPr id="15" name="TextBox 14">
            <a:extLst>
              <a:ext uri="{FF2B5EF4-FFF2-40B4-BE49-F238E27FC236}">
                <a16:creationId xmlns:a16="http://schemas.microsoft.com/office/drawing/2014/main" id="{77FEC88F-304E-6040-B5F9-51BAD660332C}"/>
              </a:ext>
            </a:extLst>
          </p:cNvPr>
          <p:cNvSpPr txBox="1"/>
          <p:nvPr/>
        </p:nvSpPr>
        <p:spPr>
          <a:xfrm>
            <a:off x="447578" y="1069483"/>
            <a:ext cx="10503706" cy="4109330"/>
          </a:xfrm>
          <a:prstGeom prst="rect">
            <a:avLst/>
          </a:prstGeom>
          <a:noFill/>
        </p:spPr>
        <p:txBody>
          <a:bodyPr wrap="square">
            <a:spAutoFit/>
          </a:bodyPr>
          <a:lstStyle/>
          <a:p>
            <a:pPr marL="914400" lvl="2" algn="just" fontAlgn="base">
              <a:lnSpc>
                <a:spcPct val="150000"/>
              </a:lnSpc>
              <a:buSzPts val="1000"/>
              <a:tabLst>
                <a:tab pos="342900" algn="l"/>
              </a:tabLst>
            </a:pPr>
            <a:r>
              <a:rPr lang="en-US" sz="1600" dirty="0">
                <a:latin typeface="+mn-lt"/>
              </a:rPr>
              <a:t>Key Findings:</a:t>
            </a:r>
          </a:p>
          <a:p>
            <a:pPr marL="1257300" lvl="2" indent="-342900" algn="just" fontAlgn="base">
              <a:lnSpc>
                <a:spcPct val="150000"/>
              </a:lnSpc>
              <a:buSzPts val="1000"/>
              <a:buFont typeface="+mj-lt"/>
              <a:buAutoNum type="arabicPeriod"/>
              <a:tabLst>
                <a:tab pos="342900" algn="l"/>
              </a:tabLst>
            </a:pPr>
            <a:r>
              <a:rPr lang="en-US" sz="1600" dirty="0">
                <a:latin typeface="+mn-lt"/>
              </a:rPr>
              <a:t>SVR with ‘RBF’ kernel had an outstanding performance in stock price prediction </a:t>
            </a:r>
          </a:p>
          <a:p>
            <a:pPr marL="1257300" lvl="2" indent="-342900" algn="just" fontAlgn="base">
              <a:lnSpc>
                <a:spcPct val="150000"/>
              </a:lnSpc>
              <a:buSzPts val="1000"/>
              <a:buFont typeface="+mj-lt"/>
              <a:buAutoNum type="arabicPeriod"/>
              <a:tabLst>
                <a:tab pos="342900" algn="l"/>
              </a:tabLst>
            </a:pPr>
            <a:r>
              <a:rPr lang="en-US" sz="1600" dirty="0"/>
              <a:t>Incorporating macroeconomics factors can explicitly enhance </a:t>
            </a:r>
            <a:r>
              <a:rPr lang="en-US" sz="1600" dirty="0">
                <a:latin typeface="+mn-lt"/>
              </a:rPr>
              <a:t>Stock forecasting performance in classical learning models </a:t>
            </a:r>
          </a:p>
          <a:p>
            <a:pPr marL="914400" lvl="2" algn="just" fontAlgn="base">
              <a:lnSpc>
                <a:spcPct val="150000"/>
              </a:lnSpc>
              <a:buSzPts val="1000"/>
              <a:tabLst>
                <a:tab pos="342900" algn="l"/>
              </a:tabLst>
            </a:pPr>
            <a:endParaRPr lang="en-US" sz="1600" dirty="0">
              <a:latin typeface="+mn-lt"/>
            </a:endParaRPr>
          </a:p>
          <a:p>
            <a:pPr marL="914400" lvl="2" algn="just" fontAlgn="base">
              <a:lnSpc>
                <a:spcPct val="150000"/>
              </a:lnSpc>
              <a:buSzPts val="1000"/>
              <a:tabLst>
                <a:tab pos="342900" algn="l"/>
              </a:tabLst>
            </a:pPr>
            <a:r>
              <a:rPr lang="en-US" sz="1600" dirty="0"/>
              <a:t>Limitations and Future work: </a:t>
            </a:r>
          </a:p>
          <a:p>
            <a:pPr marL="1257300" lvl="2" indent="-342900" algn="just" fontAlgn="base">
              <a:lnSpc>
                <a:spcPct val="150000"/>
              </a:lnSpc>
              <a:buSzPts val="1000"/>
              <a:buFont typeface="+mj-lt"/>
              <a:buAutoNum type="arabicPeriod"/>
              <a:tabLst>
                <a:tab pos="342900" algn="l"/>
              </a:tabLst>
            </a:pPr>
            <a:r>
              <a:rPr lang="en-US" sz="1600" dirty="0"/>
              <a:t>Challenging to establish a robust model in actual market (psychological factors)</a:t>
            </a:r>
          </a:p>
          <a:p>
            <a:pPr marL="1257300" lvl="2" indent="-342900" algn="just" fontAlgn="base">
              <a:lnSpc>
                <a:spcPct val="150000"/>
              </a:lnSpc>
              <a:buSzPts val="1000"/>
              <a:buFont typeface="+mj-lt"/>
              <a:buAutoNum type="arabicPeriod"/>
              <a:tabLst>
                <a:tab pos="342900" algn="l"/>
              </a:tabLst>
            </a:pPr>
            <a:r>
              <a:rPr lang="en-US" sz="1600" dirty="0"/>
              <a:t>Power of the ARIMA model could be potentially leveraged by including seasonality and exogenous factors (i.e., SARIMAX model)</a:t>
            </a:r>
            <a:endParaRPr lang="en-GB" sz="1600" dirty="0">
              <a:latin typeface="+mn-lt"/>
            </a:endParaRPr>
          </a:p>
          <a:p>
            <a:pPr marL="1257300" lvl="2" indent="-342900" algn="just" fontAlgn="base">
              <a:lnSpc>
                <a:spcPct val="150000"/>
              </a:lnSpc>
              <a:buSzPts val="1000"/>
              <a:buFont typeface="+mj-lt"/>
              <a:buAutoNum type="arabicPeriod"/>
              <a:tabLst>
                <a:tab pos="342900" algn="l"/>
              </a:tabLst>
            </a:pPr>
            <a:r>
              <a:rPr lang="en-US" sz="1600" dirty="0">
                <a:latin typeface="+mn-lt"/>
              </a:rPr>
              <a:t>More advanced techniques could be adopted (e.g., neural network, deep learning, </a:t>
            </a:r>
            <a:r>
              <a:rPr lang="en-US" sz="1600" dirty="0" err="1">
                <a:latin typeface="+mn-lt"/>
              </a:rPr>
              <a:t>XGBoost</a:t>
            </a:r>
            <a:r>
              <a:rPr lang="en-US" sz="1600" dirty="0">
                <a:latin typeface="+mn-lt"/>
              </a:rPr>
              <a:t>)</a:t>
            </a:r>
            <a:endParaRPr lang="en-GB" sz="1600" dirty="0">
              <a:latin typeface="+mn-lt"/>
            </a:endParaRPr>
          </a:p>
          <a:p>
            <a:pPr marL="1200150" lvl="2" indent="-285750" algn="just" fontAlgn="base">
              <a:lnSpc>
                <a:spcPct val="150000"/>
              </a:lnSpc>
              <a:buSzPts val="1000"/>
              <a:buFont typeface="Wingdings" pitchFamily="2" charset="2"/>
              <a:buChar char="Ø"/>
              <a:tabLst>
                <a:tab pos="342900" algn="l"/>
              </a:tabLst>
            </a:pPr>
            <a:endParaRPr lang="en-GB" sz="1600" dirty="0">
              <a:latin typeface="+mn-lt"/>
            </a:endParaRPr>
          </a:p>
        </p:txBody>
      </p:sp>
    </p:spTree>
    <p:extLst>
      <p:ext uri="{BB962C8B-B14F-4D97-AF65-F5344CB8AC3E}">
        <p14:creationId xmlns:p14="http://schemas.microsoft.com/office/powerpoint/2010/main" val="333509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pic>
        <p:nvPicPr>
          <p:cNvPr id="1365" name="Google Shape;1365;p47"/>
          <p:cNvPicPr preferRelativeResize="0"/>
          <p:nvPr/>
        </p:nvPicPr>
        <p:blipFill rotWithShape="1">
          <a:blip r:embed="rId3">
            <a:alphaModFix/>
          </a:blip>
          <a:srcRect/>
          <a:stretch/>
        </p:blipFill>
        <p:spPr>
          <a:xfrm>
            <a:off x="334" y="344433"/>
            <a:ext cx="12191332" cy="6857624"/>
          </a:xfrm>
          <a:prstGeom prst="rect">
            <a:avLst/>
          </a:prstGeom>
          <a:noFill/>
          <a:ln>
            <a:noFill/>
          </a:ln>
        </p:spPr>
      </p:pic>
      <p:sp>
        <p:nvSpPr>
          <p:cNvPr id="1366" name="Google Shape;1366;p47"/>
          <p:cNvSpPr/>
          <p:nvPr/>
        </p:nvSpPr>
        <p:spPr>
          <a:xfrm>
            <a:off x="2926080" y="3332542"/>
            <a:ext cx="6339840" cy="135421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rgbClr val="FFFFFF"/>
              </a:buClr>
              <a:buSzPts val="10903"/>
              <a:buFont typeface="Arial"/>
              <a:buNone/>
            </a:pPr>
            <a:r>
              <a:rPr lang="zh-CN" sz="8800" dirty="0">
                <a:solidFill>
                  <a:srgbClr val="FFFFFF"/>
                </a:solidFill>
                <a:latin typeface="Impact"/>
                <a:ea typeface="Impact"/>
                <a:cs typeface="Impact"/>
                <a:sym typeface="Impact"/>
              </a:rPr>
              <a:t>THANK YOU</a:t>
            </a:r>
            <a:endParaRPr sz="1100" dirty="0"/>
          </a:p>
        </p:txBody>
      </p:sp>
      <p:sp>
        <p:nvSpPr>
          <p:cNvPr id="1368" name="Google Shape;1368;p47"/>
          <p:cNvSpPr/>
          <p:nvPr/>
        </p:nvSpPr>
        <p:spPr>
          <a:xfrm>
            <a:off x="3317666" y="1707491"/>
            <a:ext cx="5417543" cy="135421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rgbClr val="FFFFFF"/>
              </a:buClr>
              <a:buSzPts val="10903"/>
              <a:buFont typeface="Arial"/>
              <a:buNone/>
            </a:pPr>
            <a:r>
              <a:rPr lang="en-US" sz="8800" dirty="0">
                <a:solidFill>
                  <a:srgbClr val="FFFFFF"/>
                </a:solidFill>
                <a:latin typeface="Impact"/>
                <a:ea typeface="Impact"/>
                <a:cs typeface="Impact"/>
                <a:sym typeface="Impact"/>
              </a:rPr>
              <a:t>The END</a:t>
            </a:r>
            <a:endParaRPr sz="7200" dirty="0">
              <a:solidFill>
                <a:srgbClr val="FFFFFF"/>
              </a:solidFill>
              <a:latin typeface="Impact"/>
              <a:ea typeface="Impact"/>
              <a:cs typeface="Impact"/>
              <a:sym typeface="Impact"/>
            </a:endParaRPr>
          </a:p>
        </p:txBody>
      </p:sp>
      <p:sp>
        <p:nvSpPr>
          <p:cNvPr id="7" name="Google Shape;1366;p47">
            <a:extLst>
              <a:ext uri="{FF2B5EF4-FFF2-40B4-BE49-F238E27FC236}">
                <a16:creationId xmlns:a16="http://schemas.microsoft.com/office/drawing/2014/main" id="{BF7E7375-4610-1843-843E-C69484852469}"/>
              </a:ext>
            </a:extLst>
          </p:cNvPr>
          <p:cNvSpPr/>
          <p:nvPr/>
        </p:nvSpPr>
        <p:spPr>
          <a:xfrm>
            <a:off x="233807" y="6125743"/>
            <a:ext cx="11266118"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rgbClr val="FFFFFF"/>
              </a:buClr>
              <a:buSzPts val="10903"/>
              <a:buFont typeface="Arial"/>
              <a:buNone/>
            </a:pPr>
            <a:r>
              <a:rPr lang="en-US" altLang="zh-CN" sz="3600" dirty="0">
                <a:solidFill>
                  <a:srgbClr val="FFFFFF"/>
                </a:solidFill>
                <a:latin typeface="Impact"/>
                <a:ea typeface="Impact"/>
                <a:cs typeface="Impact"/>
                <a:sym typeface="Impact"/>
              </a:rPr>
              <a:t>Acknowledgement: Prof William Marsh </a:t>
            </a:r>
            <a:endParaRPr sz="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9"/>
        <p:cNvGrpSpPr/>
        <p:nvPr/>
      </p:nvGrpSpPr>
      <p:grpSpPr>
        <a:xfrm>
          <a:off x="0" y="0"/>
          <a:ext cx="0" cy="0"/>
          <a:chOff x="0" y="0"/>
          <a:chExt cx="0" cy="0"/>
        </a:xfrm>
      </p:grpSpPr>
      <p:sp>
        <p:nvSpPr>
          <p:cNvPr id="8" name="Google Shape;719;p30">
            <a:extLst>
              <a:ext uri="{FF2B5EF4-FFF2-40B4-BE49-F238E27FC236}">
                <a16:creationId xmlns:a16="http://schemas.microsoft.com/office/drawing/2014/main" id="{F0C13669-14A9-0B40-AB22-2C328CA0CA0A}"/>
              </a:ext>
            </a:extLst>
          </p:cNvPr>
          <p:cNvSpPr txBox="1"/>
          <p:nvPr/>
        </p:nvSpPr>
        <p:spPr>
          <a:xfrm>
            <a:off x="4223809" y="270435"/>
            <a:ext cx="3744384" cy="369332"/>
          </a:xfrm>
          <a:prstGeom prst="rect">
            <a:avLst/>
          </a:prstGeom>
          <a:noFill/>
          <a:ln>
            <a:noFill/>
          </a:ln>
        </p:spPr>
        <p:txBody>
          <a:bodyPr spcFirstLastPara="1" wrap="square" lIns="0" tIns="0" rIns="0" bIns="0" anchor="ctr" anchorCtr="0">
            <a:spAutoFit/>
          </a:bodyPr>
          <a:lstStyle/>
          <a:p>
            <a:pPr lvl="0" algn="ctr"/>
            <a:r>
              <a:rPr lang="en-US" sz="2400" dirty="0"/>
              <a:t>Problem Statement</a:t>
            </a:r>
            <a:endParaRPr sz="2400" dirty="0">
              <a:solidFill>
                <a:schemeClr val="tx1"/>
              </a:solidFill>
              <a:latin typeface="Arial"/>
              <a:ea typeface="Arial"/>
              <a:cs typeface="Arial"/>
              <a:sym typeface="Arial"/>
            </a:endParaRPr>
          </a:p>
        </p:txBody>
      </p:sp>
      <p:grpSp>
        <p:nvGrpSpPr>
          <p:cNvPr id="10" name="Google Shape;721;p30">
            <a:extLst>
              <a:ext uri="{FF2B5EF4-FFF2-40B4-BE49-F238E27FC236}">
                <a16:creationId xmlns:a16="http://schemas.microsoft.com/office/drawing/2014/main" id="{850E24EF-D75C-D940-9C0C-AC7DB21860AE}"/>
              </a:ext>
            </a:extLst>
          </p:cNvPr>
          <p:cNvGrpSpPr/>
          <p:nvPr/>
        </p:nvGrpSpPr>
        <p:grpSpPr>
          <a:xfrm>
            <a:off x="840370" y="561481"/>
            <a:ext cx="10511262" cy="0"/>
            <a:chOff x="1028775" y="591989"/>
            <a:chExt cx="11086097" cy="0"/>
          </a:xfrm>
        </p:grpSpPr>
        <p:cxnSp>
          <p:nvCxnSpPr>
            <p:cNvPr id="11" name="Google Shape;722;p30">
              <a:extLst>
                <a:ext uri="{FF2B5EF4-FFF2-40B4-BE49-F238E27FC236}">
                  <a16:creationId xmlns:a16="http://schemas.microsoft.com/office/drawing/2014/main" id="{5833F99E-AF81-0340-AB34-18D7FD18AE69}"/>
                </a:ext>
              </a:extLst>
            </p:cNvPr>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12" name="Google Shape;723;p30">
              <a:extLst>
                <a:ext uri="{FF2B5EF4-FFF2-40B4-BE49-F238E27FC236}">
                  <a16:creationId xmlns:a16="http://schemas.microsoft.com/office/drawing/2014/main" id="{E27F57BE-1F4B-AF45-A6D4-9488A2F5AE94}"/>
                </a:ext>
              </a:extLst>
            </p:cNvPr>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sp>
        <p:nvSpPr>
          <p:cNvPr id="15" name="TextBox 14">
            <a:extLst>
              <a:ext uri="{FF2B5EF4-FFF2-40B4-BE49-F238E27FC236}">
                <a16:creationId xmlns:a16="http://schemas.microsoft.com/office/drawing/2014/main" id="{77FEC88F-304E-6040-B5F9-51BAD660332C}"/>
              </a:ext>
            </a:extLst>
          </p:cNvPr>
          <p:cNvSpPr txBox="1"/>
          <p:nvPr/>
        </p:nvSpPr>
        <p:spPr>
          <a:xfrm>
            <a:off x="939038" y="1589159"/>
            <a:ext cx="9083267" cy="3040063"/>
          </a:xfrm>
          <a:prstGeom prst="rect">
            <a:avLst/>
          </a:prstGeom>
          <a:noFill/>
        </p:spPr>
        <p:txBody>
          <a:bodyPr wrap="square">
            <a:spAutoFit/>
          </a:bodyPr>
          <a:lstStyle/>
          <a:p>
            <a:pPr marL="1200150" lvl="2" indent="-285750" algn="just" fontAlgn="base">
              <a:lnSpc>
                <a:spcPct val="150000"/>
              </a:lnSpc>
              <a:spcBef>
                <a:spcPts val="600"/>
              </a:spcBef>
              <a:spcAft>
                <a:spcPts val="600"/>
              </a:spcAft>
              <a:buSzPts val="1000"/>
              <a:buFont typeface="Wingdings" pitchFamily="2" charset="2"/>
              <a:buChar char="Ø"/>
              <a:tabLst>
                <a:tab pos="342900" algn="l"/>
              </a:tabLst>
            </a:pPr>
            <a:r>
              <a:rPr lang="en-US" sz="2400" dirty="0"/>
              <a:t>Analyze the impact of Covid-19 on stock markets in the US and China based on the total number of new cases</a:t>
            </a:r>
            <a:r>
              <a:rPr lang="en-GB" sz="2800" dirty="0"/>
              <a:t> </a:t>
            </a:r>
          </a:p>
          <a:p>
            <a:pPr marL="1200150" lvl="2" indent="-285750" algn="just" fontAlgn="base">
              <a:lnSpc>
                <a:spcPct val="150000"/>
              </a:lnSpc>
              <a:spcBef>
                <a:spcPts val="600"/>
              </a:spcBef>
              <a:spcAft>
                <a:spcPts val="600"/>
              </a:spcAft>
              <a:buSzPts val="1000"/>
              <a:buFont typeface="Wingdings" pitchFamily="2" charset="2"/>
              <a:buChar char="Ø"/>
              <a:tabLst>
                <a:tab pos="342900" algn="l"/>
              </a:tabLst>
            </a:pPr>
            <a:r>
              <a:rPr lang="en-GB" sz="2400" dirty="0">
                <a:latin typeface="+mn-lt"/>
              </a:rPr>
              <a:t>Evaluate and compare different classical models incorporating macroeconomic factors against the baseline model (ARIMA) </a:t>
            </a:r>
          </a:p>
        </p:txBody>
      </p:sp>
    </p:spTree>
    <p:extLst>
      <p:ext uri="{BB962C8B-B14F-4D97-AF65-F5344CB8AC3E}">
        <p14:creationId xmlns:p14="http://schemas.microsoft.com/office/powerpoint/2010/main" val="3403027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8" name="Google Shape;719;p30">
            <a:extLst>
              <a:ext uri="{FF2B5EF4-FFF2-40B4-BE49-F238E27FC236}">
                <a16:creationId xmlns:a16="http://schemas.microsoft.com/office/drawing/2014/main" id="{F0C13669-14A9-0B40-AB22-2C328CA0CA0A}"/>
              </a:ext>
            </a:extLst>
          </p:cNvPr>
          <p:cNvSpPr txBox="1"/>
          <p:nvPr/>
        </p:nvSpPr>
        <p:spPr>
          <a:xfrm>
            <a:off x="4223809" y="270435"/>
            <a:ext cx="3744384" cy="369332"/>
          </a:xfrm>
          <a:prstGeom prst="rect">
            <a:avLst/>
          </a:prstGeom>
          <a:noFill/>
          <a:ln>
            <a:noFill/>
          </a:ln>
        </p:spPr>
        <p:txBody>
          <a:bodyPr spcFirstLastPara="1" wrap="square" lIns="0" tIns="0" rIns="0" bIns="0" anchor="ctr" anchorCtr="0">
            <a:spAutoFit/>
          </a:bodyPr>
          <a:lstStyle/>
          <a:p>
            <a:pPr lvl="0" algn="ctr"/>
            <a:r>
              <a:rPr lang="en-US" sz="2400" dirty="0">
                <a:solidFill>
                  <a:schemeClr val="tx1"/>
                </a:solidFill>
                <a:latin typeface="Arial"/>
                <a:ea typeface="Arial"/>
                <a:cs typeface="Arial"/>
                <a:sym typeface="Arial"/>
              </a:rPr>
              <a:t>Outline of content</a:t>
            </a:r>
            <a:endParaRPr sz="5400" dirty="0">
              <a:solidFill>
                <a:schemeClr val="tx1"/>
              </a:solidFill>
              <a:latin typeface="Arial"/>
              <a:ea typeface="Arial"/>
              <a:cs typeface="Arial"/>
              <a:sym typeface="Arial"/>
            </a:endParaRPr>
          </a:p>
        </p:txBody>
      </p:sp>
      <p:grpSp>
        <p:nvGrpSpPr>
          <p:cNvPr id="10" name="Google Shape;721;p30">
            <a:extLst>
              <a:ext uri="{FF2B5EF4-FFF2-40B4-BE49-F238E27FC236}">
                <a16:creationId xmlns:a16="http://schemas.microsoft.com/office/drawing/2014/main" id="{850E24EF-D75C-D940-9C0C-AC7DB21860AE}"/>
              </a:ext>
            </a:extLst>
          </p:cNvPr>
          <p:cNvGrpSpPr/>
          <p:nvPr/>
        </p:nvGrpSpPr>
        <p:grpSpPr>
          <a:xfrm>
            <a:off x="840370" y="561481"/>
            <a:ext cx="10511262" cy="0"/>
            <a:chOff x="1028775" y="591989"/>
            <a:chExt cx="11086097" cy="0"/>
          </a:xfrm>
        </p:grpSpPr>
        <p:cxnSp>
          <p:nvCxnSpPr>
            <p:cNvPr id="11" name="Google Shape;722;p30">
              <a:extLst>
                <a:ext uri="{FF2B5EF4-FFF2-40B4-BE49-F238E27FC236}">
                  <a16:creationId xmlns:a16="http://schemas.microsoft.com/office/drawing/2014/main" id="{5833F99E-AF81-0340-AB34-18D7FD18AE69}"/>
                </a:ext>
              </a:extLst>
            </p:cNvPr>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12" name="Google Shape;723;p30">
              <a:extLst>
                <a:ext uri="{FF2B5EF4-FFF2-40B4-BE49-F238E27FC236}">
                  <a16:creationId xmlns:a16="http://schemas.microsoft.com/office/drawing/2014/main" id="{E27F57BE-1F4B-AF45-A6D4-9488A2F5AE94}"/>
                </a:ext>
              </a:extLst>
            </p:cNvPr>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sp>
        <p:nvSpPr>
          <p:cNvPr id="15" name="TextBox 14">
            <a:extLst>
              <a:ext uri="{FF2B5EF4-FFF2-40B4-BE49-F238E27FC236}">
                <a16:creationId xmlns:a16="http://schemas.microsoft.com/office/drawing/2014/main" id="{77FEC88F-304E-6040-B5F9-51BAD660332C}"/>
              </a:ext>
            </a:extLst>
          </p:cNvPr>
          <p:cNvSpPr txBox="1"/>
          <p:nvPr/>
        </p:nvSpPr>
        <p:spPr>
          <a:xfrm>
            <a:off x="1470846" y="1598871"/>
            <a:ext cx="5248074" cy="3266920"/>
          </a:xfrm>
          <a:prstGeom prst="rect">
            <a:avLst/>
          </a:prstGeom>
          <a:noFill/>
        </p:spPr>
        <p:txBody>
          <a:bodyPr wrap="square">
            <a:spAutoFit/>
          </a:bodyPr>
          <a:lstStyle/>
          <a:p>
            <a:pPr marL="1200150" lvl="2" indent="-285750" algn="just" fontAlgn="base">
              <a:lnSpc>
                <a:spcPct val="150000"/>
              </a:lnSpc>
              <a:buSzPts val="1000"/>
              <a:buFont typeface="Wingdings" pitchFamily="2" charset="2"/>
              <a:buChar char="Ø"/>
              <a:tabLst>
                <a:tab pos="342900" algn="l"/>
              </a:tabLst>
            </a:pPr>
            <a:r>
              <a:rPr lang="en-GB" sz="2000" dirty="0">
                <a:latin typeface="+mn-lt"/>
              </a:rPr>
              <a:t>Background research  </a:t>
            </a:r>
          </a:p>
          <a:p>
            <a:pPr marL="1200150" lvl="2" indent="-285750" algn="just" fontAlgn="base">
              <a:lnSpc>
                <a:spcPct val="150000"/>
              </a:lnSpc>
              <a:buSzPts val="1000"/>
              <a:buFont typeface="Wingdings" pitchFamily="2" charset="2"/>
              <a:buChar char="Ø"/>
              <a:tabLst>
                <a:tab pos="342900" algn="l"/>
              </a:tabLst>
            </a:pPr>
            <a:r>
              <a:rPr lang="en-GB" sz="2000" dirty="0">
                <a:latin typeface="+mn-lt"/>
              </a:rPr>
              <a:t>Literature Review</a:t>
            </a:r>
          </a:p>
          <a:p>
            <a:pPr marL="1200150" lvl="2" indent="-285750" algn="just" fontAlgn="base">
              <a:lnSpc>
                <a:spcPct val="150000"/>
              </a:lnSpc>
              <a:buSzPts val="1000"/>
              <a:buFont typeface="Wingdings" pitchFamily="2" charset="2"/>
              <a:buChar char="Ø"/>
              <a:tabLst>
                <a:tab pos="342900" algn="l"/>
              </a:tabLst>
            </a:pPr>
            <a:r>
              <a:rPr lang="en-GB" sz="2000" dirty="0">
                <a:latin typeface="+mn-lt"/>
              </a:rPr>
              <a:t>Data Source</a:t>
            </a:r>
          </a:p>
          <a:p>
            <a:pPr marL="1200150" lvl="2" indent="-285750" algn="just" fontAlgn="base">
              <a:lnSpc>
                <a:spcPct val="150000"/>
              </a:lnSpc>
              <a:buSzPts val="1000"/>
              <a:buFont typeface="Wingdings" pitchFamily="2" charset="2"/>
              <a:buChar char="Ø"/>
              <a:tabLst>
                <a:tab pos="342900" algn="l"/>
              </a:tabLst>
            </a:pPr>
            <a:r>
              <a:rPr lang="en-GB" sz="2000" dirty="0">
                <a:latin typeface="+mn-lt"/>
              </a:rPr>
              <a:t>Exploratory Analysis </a:t>
            </a:r>
          </a:p>
          <a:p>
            <a:pPr marL="1200150" lvl="2" indent="-285750" algn="just" fontAlgn="base">
              <a:lnSpc>
                <a:spcPct val="150000"/>
              </a:lnSpc>
              <a:buSzPts val="1000"/>
              <a:buFont typeface="Wingdings" pitchFamily="2" charset="2"/>
              <a:buChar char="Ø"/>
              <a:tabLst>
                <a:tab pos="342900" algn="l"/>
              </a:tabLst>
            </a:pPr>
            <a:r>
              <a:rPr lang="en-GB" sz="2000" dirty="0">
                <a:latin typeface="+mn-lt"/>
              </a:rPr>
              <a:t>Time Series Modelling </a:t>
            </a:r>
          </a:p>
          <a:p>
            <a:pPr marL="1200150" lvl="2" indent="-285750" algn="just" fontAlgn="base">
              <a:lnSpc>
                <a:spcPct val="150000"/>
              </a:lnSpc>
              <a:buSzPts val="1000"/>
              <a:buFont typeface="Wingdings" pitchFamily="2" charset="2"/>
              <a:buChar char="Ø"/>
              <a:tabLst>
                <a:tab pos="342900" algn="l"/>
              </a:tabLst>
            </a:pPr>
            <a:r>
              <a:rPr lang="en-GB" sz="2000" dirty="0">
                <a:latin typeface="+mn-lt"/>
              </a:rPr>
              <a:t>Classical Learning Modelling </a:t>
            </a:r>
          </a:p>
          <a:p>
            <a:pPr marL="1200150" lvl="2" indent="-285750" algn="just" fontAlgn="base">
              <a:lnSpc>
                <a:spcPct val="150000"/>
              </a:lnSpc>
              <a:buSzPts val="1000"/>
              <a:buFont typeface="Wingdings" pitchFamily="2" charset="2"/>
              <a:buChar char="Ø"/>
              <a:tabLst>
                <a:tab pos="342900" algn="l"/>
              </a:tabLst>
            </a:pPr>
            <a:r>
              <a:rPr lang="en-GB" sz="2000" dirty="0">
                <a:latin typeface="+mn-lt"/>
              </a:rPr>
              <a:t>Summary  </a:t>
            </a:r>
          </a:p>
        </p:txBody>
      </p:sp>
      <p:sp>
        <p:nvSpPr>
          <p:cNvPr id="3" name="Right Bracket 2">
            <a:extLst>
              <a:ext uri="{FF2B5EF4-FFF2-40B4-BE49-F238E27FC236}">
                <a16:creationId xmlns:a16="http://schemas.microsoft.com/office/drawing/2014/main" id="{C6C67E23-3D38-824E-A3C5-444C9DFB21BD}"/>
              </a:ext>
            </a:extLst>
          </p:cNvPr>
          <p:cNvSpPr/>
          <p:nvPr/>
        </p:nvSpPr>
        <p:spPr>
          <a:xfrm>
            <a:off x="6236400" y="1793316"/>
            <a:ext cx="212658" cy="1119115"/>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Right Bracket 12">
            <a:extLst>
              <a:ext uri="{FF2B5EF4-FFF2-40B4-BE49-F238E27FC236}">
                <a16:creationId xmlns:a16="http://schemas.microsoft.com/office/drawing/2014/main" id="{F3999F90-F2D9-4E4D-84D1-88747C57314B}"/>
              </a:ext>
            </a:extLst>
          </p:cNvPr>
          <p:cNvSpPr/>
          <p:nvPr/>
        </p:nvSpPr>
        <p:spPr>
          <a:xfrm>
            <a:off x="6251094" y="3106875"/>
            <a:ext cx="197963" cy="324171"/>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 name="Right Bracket 13">
            <a:extLst>
              <a:ext uri="{FF2B5EF4-FFF2-40B4-BE49-F238E27FC236}">
                <a16:creationId xmlns:a16="http://schemas.microsoft.com/office/drawing/2014/main" id="{C68D88B1-E40C-B841-BC25-A9A97C61015A}"/>
              </a:ext>
            </a:extLst>
          </p:cNvPr>
          <p:cNvSpPr/>
          <p:nvPr/>
        </p:nvSpPr>
        <p:spPr>
          <a:xfrm>
            <a:off x="6236400" y="3574225"/>
            <a:ext cx="212658" cy="877137"/>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000AAE85-B9B0-B847-990A-494B204C95F1}"/>
              </a:ext>
            </a:extLst>
          </p:cNvPr>
          <p:cNvSpPr/>
          <p:nvPr/>
        </p:nvSpPr>
        <p:spPr>
          <a:xfrm>
            <a:off x="7527046" y="2085047"/>
            <a:ext cx="4487123" cy="461665"/>
          </a:xfrm>
          <a:prstGeom prst="rect">
            <a:avLst/>
          </a:prstGeom>
          <a:noFill/>
        </p:spPr>
        <p:txBody>
          <a:bodyPr wrap="square" lIns="91440" tIns="45720" rIns="91440" bIns="45720">
            <a:spAutoFit/>
          </a:bodyPr>
          <a:lstStyle/>
          <a:p>
            <a:r>
              <a:rPr lang="en-GB" sz="2400" dirty="0">
                <a:ln w="0"/>
                <a:solidFill>
                  <a:schemeClr val="tx1">
                    <a:lumMod val="75000"/>
                    <a:lumOff val="25000"/>
                  </a:schemeClr>
                </a:solidFill>
              </a:rPr>
              <a:t>Session 1</a:t>
            </a:r>
          </a:p>
        </p:txBody>
      </p:sp>
      <p:sp>
        <p:nvSpPr>
          <p:cNvPr id="21" name="Rectangle 20">
            <a:extLst>
              <a:ext uri="{FF2B5EF4-FFF2-40B4-BE49-F238E27FC236}">
                <a16:creationId xmlns:a16="http://schemas.microsoft.com/office/drawing/2014/main" id="{62150D2E-CAC7-D44E-A80D-880B8B3E3E71}"/>
              </a:ext>
            </a:extLst>
          </p:cNvPr>
          <p:cNvSpPr/>
          <p:nvPr/>
        </p:nvSpPr>
        <p:spPr>
          <a:xfrm>
            <a:off x="7527045" y="3007350"/>
            <a:ext cx="4487123" cy="461665"/>
          </a:xfrm>
          <a:prstGeom prst="rect">
            <a:avLst/>
          </a:prstGeom>
          <a:noFill/>
        </p:spPr>
        <p:txBody>
          <a:bodyPr wrap="square" lIns="91440" tIns="45720" rIns="91440" bIns="45720">
            <a:spAutoFit/>
          </a:bodyPr>
          <a:lstStyle/>
          <a:p>
            <a:r>
              <a:rPr lang="en-GB" sz="2400" dirty="0">
                <a:ln w="0"/>
                <a:solidFill>
                  <a:schemeClr val="tx1">
                    <a:lumMod val="75000"/>
                    <a:lumOff val="25000"/>
                  </a:schemeClr>
                </a:solidFill>
              </a:rPr>
              <a:t>Session 2</a:t>
            </a:r>
          </a:p>
        </p:txBody>
      </p:sp>
      <p:sp>
        <p:nvSpPr>
          <p:cNvPr id="22" name="Rectangle 21">
            <a:extLst>
              <a:ext uri="{FF2B5EF4-FFF2-40B4-BE49-F238E27FC236}">
                <a16:creationId xmlns:a16="http://schemas.microsoft.com/office/drawing/2014/main" id="{85EE26D9-09CF-EB4E-9A71-1CBB603E4F75}"/>
              </a:ext>
            </a:extLst>
          </p:cNvPr>
          <p:cNvSpPr/>
          <p:nvPr/>
        </p:nvSpPr>
        <p:spPr>
          <a:xfrm>
            <a:off x="7527045" y="3846278"/>
            <a:ext cx="4487123" cy="461665"/>
          </a:xfrm>
          <a:prstGeom prst="rect">
            <a:avLst/>
          </a:prstGeom>
          <a:noFill/>
        </p:spPr>
        <p:txBody>
          <a:bodyPr wrap="square" lIns="91440" tIns="45720" rIns="91440" bIns="45720">
            <a:spAutoFit/>
          </a:bodyPr>
          <a:lstStyle/>
          <a:p>
            <a:r>
              <a:rPr lang="en-GB" sz="2400" dirty="0">
                <a:ln w="0"/>
                <a:solidFill>
                  <a:schemeClr val="tx1">
                    <a:lumMod val="75000"/>
                    <a:lumOff val="25000"/>
                  </a:schemeClr>
                </a:solidFill>
              </a:rPr>
              <a:t>Session 3</a:t>
            </a:r>
          </a:p>
        </p:txBody>
      </p:sp>
    </p:spTree>
    <p:extLst>
      <p:ext uri="{BB962C8B-B14F-4D97-AF65-F5344CB8AC3E}">
        <p14:creationId xmlns:p14="http://schemas.microsoft.com/office/powerpoint/2010/main" val="2858577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43"/>
          <p:cNvSpPr/>
          <p:nvPr/>
        </p:nvSpPr>
        <p:spPr>
          <a:xfrm>
            <a:off x="4019160" y="3312314"/>
            <a:ext cx="4153685" cy="919624"/>
          </a:xfrm>
          <a:prstGeom prst="roundRect">
            <a:avLst>
              <a:gd name="adj" fmla="val 50000"/>
            </a:avLst>
          </a:prstGeom>
          <a:solidFill>
            <a:schemeClr val="accent5"/>
          </a:solidFill>
          <a:ln>
            <a:noFill/>
          </a:ln>
        </p:spPr>
        <p:txBody>
          <a:bodyPr spcFirstLastPara="1" wrap="square" lIns="68925" tIns="34450" rIns="68925" bIns="34450" anchor="ctr" anchorCtr="0">
            <a:noAutofit/>
          </a:bodyPr>
          <a:lstStyle/>
          <a:p>
            <a:pPr marL="0" marR="0" lvl="0" indent="0" algn="ctr" rtl="0">
              <a:spcBef>
                <a:spcPts val="0"/>
              </a:spcBef>
              <a:spcAft>
                <a:spcPts val="0"/>
              </a:spcAft>
              <a:buNone/>
            </a:pPr>
            <a:endParaRPr sz="1431">
              <a:solidFill>
                <a:srgbClr val="FFFFFF"/>
              </a:solidFill>
              <a:latin typeface="Arial"/>
              <a:ea typeface="Arial"/>
              <a:cs typeface="Arial"/>
              <a:sym typeface="Arial"/>
            </a:endParaRPr>
          </a:p>
        </p:txBody>
      </p:sp>
      <p:sp>
        <p:nvSpPr>
          <p:cNvPr id="1216" name="Google Shape;1216;p43"/>
          <p:cNvSpPr/>
          <p:nvPr/>
        </p:nvSpPr>
        <p:spPr>
          <a:xfrm>
            <a:off x="5612272" y="2100310"/>
            <a:ext cx="967459" cy="967457"/>
          </a:xfrm>
          <a:prstGeom prst="ellipse">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altLang="zh-CN" sz="4172" dirty="0">
                <a:solidFill>
                  <a:srgbClr val="FFFFFF"/>
                </a:solidFill>
                <a:latin typeface="Arial"/>
                <a:ea typeface="Arial"/>
                <a:cs typeface="Arial"/>
                <a:sym typeface="Arial"/>
              </a:rPr>
              <a:t>1</a:t>
            </a:r>
            <a:endParaRPr sz="4172" dirty="0">
              <a:solidFill>
                <a:srgbClr val="FFFFFF"/>
              </a:solidFill>
              <a:latin typeface="Arial"/>
              <a:ea typeface="Arial"/>
              <a:cs typeface="Arial"/>
              <a:sym typeface="Arial"/>
            </a:endParaRPr>
          </a:p>
        </p:txBody>
      </p:sp>
      <p:sp>
        <p:nvSpPr>
          <p:cNvPr id="1217" name="Google Shape;1217;p43"/>
          <p:cNvSpPr/>
          <p:nvPr/>
        </p:nvSpPr>
        <p:spPr>
          <a:xfrm>
            <a:off x="4196443" y="3359642"/>
            <a:ext cx="3976401" cy="861774"/>
          </a:xfrm>
          <a:custGeom>
            <a:avLst/>
            <a:gdLst/>
            <a:ahLst/>
            <a:cxnLst/>
            <a:rect l="l" t="t" r="r" b="b"/>
            <a:pathLst>
              <a:path w="2520280" h="1872208" extrusionOk="0">
                <a:moveTo>
                  <a:pt x="0" y="1872208"/>
                </a:moveTo>
                <a:lnTo>
                  <a:pt x="2520280" y="1872208"/>
                </a:lnTo>
                <a:lnTo>
                  <a:pt x="0" y="1872208"/>
                </a:lnTo>
                <a:close/>
                <a:moveTo>
                  <a:pt x="0" y="0"/>
                </a:moveTo>
                <a:lnTo>
                  <a:pt x="916" y="0"/>
                </a:lnTo>
                <a:lnTo>
                  <a:pt x="0" y="0"/>
                </a:lnTo>
                <a:close/>
              </a:path>
            </a:pathLst>
          </a:cu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2800" dirty="0">
                <a:solidFill>
                  <a:srgbClr val="FFFFFF"/>
                </a:solidFill>
                <a:latin typeface="Arial"/>
                <a:ea typeface="Arial"/>
                <a:cs typeface="Arial"/>
                <a:sym typeface="Arial"/>
              </a:rPr>
              <a:t>Background research &amp; Literature Review</a:t>
            </a:r>
            <a:endParaRPr sz="1200"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251245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29"/>
          <p:cNvSpPr/>
          <p:nvPr/>
        </p:nvSpPr>
        <p:spPr>
          <a:xfrm>
            <a:off x="7176973" y="1548404"/>
            <a:ext cx="2033475" cy="431458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404">
              <a:solidFill>
                <a:srgbClr val="FFFFFF"/>
              </a:solidFill>
              <a:latin typeface="Arial"/>
              <a:ea typeface="Arial"/>
              <a:cs typeface="Arial"/>
              <a:sym typeface="Arial"/>
            </a:endParaRPr>
          </a:p>
        </p:txBody>
      </p:sp>
      <p:sp>
        <p:nvSpPr>
          <p:cNvPr id="668" name="Google Shape;668;p29"/>
          <p:cNvSpPr/>
          <p:nvPr/>
        </p:nvSpPr>
        <p:spPr>
          <a:xfrm>
            <a:off x="883836" y="1548399"/>
            <a:ext cx="2521101" cy="212767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sz="4000" dirty="0">
                <a:solidFill>
                  <a:srgbClr val="FFFFFF"/>
                </a:solidFill>
                <a:latin typeface="Arial"/>
                <a:ea typeface="Arial"/>
                <a:cs typeface="Arial"/>
                <a:sym typeface="Arial"/>
              </a:rPr>
              <a:t>20</a:t>
            </a:r>
            <a:r>
              <a:rPr lang="en-US" altLang="zh-CN" sz="4000" dirty="0">
                <a:solidFill>
                  <a:srgbClr val="FFFFFF"/>
                </a:solidFill>
                <a:latin typeface="Arial"/>
                <a:ea typeface="Arial"/>
                <a:cs typeface="Arial"/>
                <a:sym typeface="Arial"/>
              </a:rPr>
              <a:t>19 – current</a:t>
            </a:r>
          </a:p>
        </p:txBody>
      </p:sp>
      <p:sp>
        <p:nvSpPr>
          <p:cNvPr id="671" name="Google Shape;671;p29"/>
          <p:cNvSpPr/>
          <p:nvPr/>
        </p:nvSpPr>
        <p:spPr>
          <a:xfrm>
            <a:off x="9274688" y="1548404"/>
            <a:ext cx="2033475" cy="212767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1404">
              <a:solidFill>
                <a:srgbClr val="FFFFFF"/>
              </a:solidFill>
              <a:latin typeface="Arial"/>
              <a:ea typeface="Arial"/>
              <a:cs typeface="Arial"/>
              <a:sym typeface="Arial"/>
            </a:endParaRPr>
          </a:p>
        </p:txBody>
      </p:sp>
      <p:sp>
        <p:nvSpPr>
          <p:cNvPr id="672" name="Google Shape;672;p29"/>
          <p:cNvSpPr/>
          <p:nvPr/>
        </p:nvSpPr>
        <p:spPr>
          <a:xfrm>
            <a:off x="883837" y="3735316"/>
            <a:ext cx="5212163" cy="212767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5399">
              <a:solidFill>
                <a:srgbClr val="FFFFFF"/>
              </a:solidFill>
              <a:latin typeface="Arial"/>
              <a:ea typeface="Arial"/>
              <a:cs typeface="Arial"/>
              <a:sym typeface="Arial"/>
            </a:endParaRPr>
          </a:p>
        </p:txBody>
      </p:sp>
      <p:sp>
        <p:nvSpPr>
          <p:cNvPr id="674" name="Google Shape;674;p29"/>
          <p:cNvSpPr/>
          <p:nvPr/>
        </p:nvSpPr>
        <p:spPr>
          <a:xfrm>
            <a:off x="9274688" y="3735320"/>
            <a:ext cx="2033475" cy="212767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CN" sz="4172" dirty="0">
                <a:solidFill>
                  <a:srgbClr val="FFFFFF"/>
                </a:solidFill>
                <a:latin typeface="Arial"/>
                <a:ea typeface="Arial"/>
                <a:cs typeface="Arial"/>
                <a:sym typeface="Arial"/>
              </a:rPr>
              <a:t>20</a:t>
            </a:r>
            <a:r>
              <a:rPr lang="en-US" altLang="zh-CN" sz="4172" dirty="0">
                <a:solidFill>
                  <a:srgbClr val="FFFFFF"/>
                </a:solidFill>
                <a:latin typeface="Arial"/>
                <a:ea typeface="Arial"/>
                <a:cs typeface="Arial"/>
                <a:sym typeface="Arial"/>
              </a:rPr>
              <a:t>21-2022</a:t>
            </a:r>
            <a:endParaRPr dirty="0"/>
          </a:p>
        </p:txBody>
      </p:sp>
      <p:sp>
        <p:nvSpPr>
          <p:cNvPr id="677" name="Google Shape;677;p29"/>
          <p:cNvSpPr txBox="1"/>
          <p:nvPr/>
        </p:nvSpPr>
        <p:spPr>
          <a:xfrm>
            <a:off x="1217556" y="3806570"/>
            <a:ext cx="4862385" cy="2031325"/>
          </a:xfrm>
          <a:prstGeom prst="rect">
            <a:avLst/>
          </a:prstGeom>
          <a:noFill/>
          <a:ln>
            <a:noFill/>
          </a:ln>
        </p:spPr>
        <p:txBody>
          <a:bodyPr spcFirstLastPara="1" wrap="square" lIns="0" tIns="0" rIns="0" bIns="0" anchor="t" anchorCtr="0">
            <a:spAutoFit/>
          </a:bodyPr>
          <a:lstStyle/>
          <a:p>
            <a:pPr marR="0" lvl="0" algn="ctr" rtl="0">
              <a:lnSpc>
                <a:spcPct val="150000"/>
              </a:lnSpc>
              <a:spcBef>
                <a:spcPts val="0"/>
              </a:spcBef>
              <a:spcAft>
                <a:spcPts val="0"/>
              </a:spcAft>
              <a:buClr>
                <a:srgbClr val="FFFFFF"/>
              </a:buClr>
              <a:buSzPts val="758"/>
            </a:pPr>
            <a:r>
              <a:rPr lang="en-US" sz="1800" b="1" dirty="0"/>
              <a:t>The Covid-19 Pandemic</a:t>
            </a:r>
          </a:p>
          <a:p>
            <a:pPr marL="171450" marR="0" lvl="0" indent="-171450" algn="l" rtl="0">
              <a:lnSpc>
                <a:spcPct val="150000"/>
              </a:lnSpc>
              <a:spcBef>
                <a:spcPts val="0"/>
              </a:spcBef>
              <a:spcAft>
                <a:spcPts val="0"/>
              </a:spcAft>
              <a:buClr>
                <a:srgbClr val="FFFFFF"/>
              </a:buClr>
              <a:buSzPts val="758"/>
              <a:buFont typeface="Wingdings" pitchFamily="2" charset="2"/>
              <a:buChar char="v"/>
            </a:pPr>
            <a:r>
              <a:rPr lang="en-US" dirty="0"/>
              <a:t>Social Distance -&gt; WFH policy / Shutdown</a:t>
            </a:r>
          </a:p>
          <a:p>
            <a:pPr marL="171450" marR="0" lvl="0" indent="-171450" algn="l" rtl="0">
              <a:lnSpc>
                <a:spcPct val="150000"/>
              </a:lnSpc>
              <a:spcBef>
                <a:spcPts val="0"/>
              </a:spcBef>
              <a:spcAft>
                <a:spcPts val="0"/>
              </a:spcAft>
              <a:buClr>
                <a:srgbClr val="FFFFFF"/>
              </a:buClr>
              <a:buSzPts val="758"/>
              <a:buFont typeface="Wingdings" pitchFamily="2" charset="2"/>
              <a:buChar char="v"/>
            </a:pPr>
            <a:r>
              <a:rPr lang="en-US" dirty="0"/>
              <a:t>Different public policies against Covid-19</a:t>
            </a:r>
          </a:p>
          <a:p>
            <a:pPr marL="171450" marR="0" lvl="0" indent="-171450" algn="l" rtl="0">
              <a:lnSpc>
                <a:spcPct val="150000"/>
              </a:lnSpc>
              <a:spcBef>
                <a:spcPts val="0"/>
              </a:spcBef>
              <a:spcAft>
                <a:spcPts val="0"/>
              </a:spcAft>
              <a:buClr>
                <a:srgbClr val="FFFFFF"/>
              </a:buClr>
              <a:buSzPts val="758"/>
              <a:buFont typeface="Wingdings" pitchFamily="2" charset="2"/>
              <a:buChar char="v"/>
            </a:pPr>
            <a:r>
              <a:rPr lang="en-US" dirty="0"/>
              <a:t>Emerging technology in the pandemic (e.g., “click and Mortar” and “live commerce”)</a:t>
            </a:r>
          </a:p>
          <a:p>
            <a:pPr marL="171450" lvl="0" indent="-171450">
              <a:lnSpc>
                <a:spcPct val="150000"/>
              </a:lnSpc>
              <a:buClr>
                <a:srgbClr val="FFFFFF"/>
              </a:buClr>
              <a:buSzPts val="758"/>
              <a:buFont typeface="Wingdings" pitchFamily="2" charset="2"/>
              <a:buChar char="v"/>
            </a:pPr>
            <a:r>
              <a:rPr lang="en-US" dirty="0"/>
              <a:t>Thrive of Zoom and Netflix </a:t>
            </a:r>
            <a:endParaRPr dirty="0"/>
          </a:p>
        </p:txBody>
      </p:sp>
      <p:sp>
        <p:nvSpPr>
          <p:cNvPr id="678" name="Google Shape;678;p29"/>
          <p:cNvSpPr txBox="1"/>
          <p:nvPr/>
        </p:nvSpPr>
        <p:spPr>
          <a:xfrm>
            <a:off x="7317259" y="2152575"/>
            <a:ext cx="1790641" cy="2400657"/>
          </a:xfrm>
          <a:prstGeom prst="rect">
            <a:avLst/>
          </a:prstGeom>
          <a:noFill/>
          <a:ln>
            <a:noFill/>
          </a:ln>
        </p:spPr>
        <p:txBody>
          <a:bodyPr spcFirstLastPara="1" wrap="square" lIns="0" tIns="0" rIns="0" bIns="0" anchor="t" anchorCtr="0">
            <a:spAutoFit/>
          </a:bodyPr>
          <a:lstStyle/>
          <a:p>
            <a:pPr marR="0" lvl="0" algn="ctr" rtl="0">
              <a:lnSpc>
                <a:spcPct val="150000"/>
              </a:lnSpc>
              <a:spcBef>
                <a:spcPts val="0"/>
              </a:spcBef>
              <a:spcAft>
                <a:spcPts val="0"/>
              </a:spcAft>
              <a:buClr>
                <a:srgbClr val="FFFFFF"/>
              </a:buClr>
              <a:buSzPts val="758"/>
            </a:pPr>
            <a:r>
              <a:rPr lang="en-US" altLang="zh-CN" sz="1600" b="1" dirty="0">
                <a:solidFill>
                  <a:schemeClr val="tx1"/>
                </a:solidFill>
              </a:rPr>
              <a:t>The inflation Environment</a:t>
            </a:r>
            <a:endParaRPr lang="en-US" altLang="zh-CN" sz="1800" b="1" dirty="0">
              <a:solidFill>
                <a:schemeClr val="tx1"/>
              </a:solidFill>
              <a:latin typeface="Arial"/>
              <a:ea typeface="Arial"/>
              <a:cs typeface="Arial"/>
              <a:sym typeface="Arial"/>
            </a:endParaRPr>
          </a:p>
          <a:p>
            <a:pPr marL="171450" marR="0" lvl="0" indent="-171450" algn="just" rtl="0">
              <a:lnSpc>
                <a:spcPct val="150000"/>
              </a:lnSpc>
              <a:spcBef>
                <a:spcPts val="0"/>
              </a:spcBef>
              <a:spcAft>
                <a:spcPts val="0"/>
              </a:spcAft>
              <a:buClr>
                <a:srgbClr val="FFFFFF"/>
              </a:buClr>
              <a:buSzPts val="758"/>
              <a:buFont typeface="Wingdings" pitchFamily="2" charset="2"/>
              <a:buChar char="v"/>
            </a:pPr>
            <a:r>
              <a:rPr lang="en-US" sz="1200" dirty="0">
                <a:solidFill>
                  <a:schemeClr val="tx1"/>
                </a:solidFill>
              </a:rPr>
              <a:t>Ongoing increase of CPI in the US </a:t>
            </a:r>
          </a:p>
          <a:p>
            <a:pPr marL="171450" marR="0" lvl="0" indent="-171450" algn="just" rtl="0">
              <a:lnSpc>
                <a:spcPct val="150000"/>
              </a:lnSpc>
              <a:spcBef>
                <a:spcPts val="0"/>
              </a:spcBef>
              <a:spcAft>
                <a:spcPts val="0"/>
              </a:spcAft>
              <a:buClr>
                <a:srgbClr val="FFFFFF"/>
              </a:buClr>
              <a:buSzPts val="758"/>
              <a:buFont typeface="Wingdings" pitchFamily="2" charset="2"/>
              <a:buChar char="v"/>
            </a:pPr>
            <a:r>
              <a:rPr lang="en-US" altLang="zh-CN" sz="1200" dirty="0">
                <a:solidFill>
                  <a:schemeClr val="tx1"/>
                </a:solidFill>
              </a:rPr>
              <a:t>Tapering and rising interest rate </a:t>
            </a:r>
          </a:p>
          <a:p>
            <a:pPr marL="171450" marR="0" lvl="0" indent="-171450" algn="just" rtl="0">
              <a:lnSpc>
                <a:spcPct val="150000"/>
              </a:lnSpc>
              <a:spcBef>
                <a:spcPts val="0"/>
              </a:spcBef>
              <a:spcAft>
                <a:spcPts val="0"/>
              </a:spcAft>
              <a:buClr>
                <a:srgbClr val="FFFFFF"/>
              </a:buClr>
              <a:buSzPts val="758"/>
              <a:buFont typeface="Arial" panose="020B0604020202020204" pitchFamily="34" charset="0"/>
              <a:buChar char="•"/>
            </a:pPr>
            <a:endParaRPr lang="en-US" sz="1200" dirty="0">
              <a:solidFill>
                <a:schemeClr val="tx1"/>
              </a:solidFill>
            </a:endParaRPr>
          </a:p>
          <a:p>
            <a:pPr marL="171450" marR="0" lvl="0" indent="-171450" algn="just" rtl="0">
              <a:lnSpc>
                <a:spcPct val="150000"/>
              </a:lnSpc>
              <a:spcBef>
                <a:spcPts val="0"/>
              </a:spcBef>
              <a:spcAft>
                <a:spcPts val="0"/>
              </a:spcAft>
              <a:buClr>
                <a:srgbClr val="FFFFFF"/>
              </a:buClr>
              <a:buSzPts val="758"/>
              <a:buFont typeface="Arial" panose="020B0604020202020204" pitchFamily="34" charset="0"/>
              <a:buChar char="•"/>
            </a:pPr>
            <a:endParaRPr lang="en-US" sz="1200" dirty="0">
              <a:solidFill>
                <a:schemeClr val="tx1"/>
              </a:solidFill>
              <a:latin typeface="Arial"/>
              <a:ea typeface="Arial"/>
              <a:cs typeface="Arial"/>
              <a:sym typeface="Arial"/>
            </a:endParaRPr>
          </a:p>
        </p:txBody>
      </p:sp>
      <p:sp>
        <p:nvSpPr>
          <p:cNvPr id="679" name="Google Shape;679;p29"/>
          <p:cNvSpPr txBox="1"/>
          <p:nvPr/>
        </p:nvSpPr>
        <p:spPr>
          <a:xfrm>
            <a:off x="4223809" y="221639"/>
            <a:ext cx="3744384" cy="4669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3034" dirty="0">
                <a:solidFill>
                  <a:schemeClr val="tx1"/>
                </a:solidFill>
                <a:latin typeface="Arial"/>
                <a:ea typeface="Arial"/>
                <a:cs typeface="Arial"/>
                <a:sym typeface="Arial"/>
              </a:rPr>
              <a:t>Background </a:t>
            </a:r>
            <a:endParaRPr sz="3791" dirty="0">
              <a:solidFill>
                <a:schemeClr val="tx1"/>
              </a:solidFill>
              <a:latin typeface="Arial"/>
              <a:ea typeface="Arial"/>
              <a:cs typeface="Arial"/>
              <a:sym typeface="Arial"/>
            </a:endParaRPr>
          </a:p>
        </p:txBody>
      </p:sp>
      <p:sp>
        <p:nvSpPr>
          <p:cNvPr id="680" name="Google Shape;680;p29"/>
          <p:cNvSpPr txBox="1"/>
          <p:nvPr/>
        </p:nvSpPr>
        <p:spPr>
          <a:xfrm>
            <a:off x="4349287" y="646495"/>
            <a:ext cx="3461309" cy="408445"/>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1327" dirty="0">
                <a:solidFill>
                  <a:schemeClr val="tx1"/>
                </a:solidFill>
                <a:latin typeface="Arial"/>
                <a:ea typeface="Arial"/>
                <a:cs typeface="Arial"/>
                <a:sym typeface="Arial"/>
              </a:rPr>
              <a:t>A brief of the current macroeconomic situation across the world</a:t>
            </a:r>
            <a:endParaRPr sz="1800" dirty="0">
              <a:solidFill>
                <a:schemeClr val="tx1"/>
              </a:solidFill>
              <a:latin typeface="Arial"/>
              <a:ea typeface="Arial"/>
              <a:cs typeface="Arial"/>
              <a:sym typeface="Arial"/>
            </a:endParaRPr>
          </a:p>
        </p:txBody>
      </p:sp>
      <p:grpSp>
        <p:nvGrpSpPr>
          <p:cNvPr id="681" name="Google Shape;681;p29"/>
          <p:cNvGrpSpPr/>
          <p:nvPr/>
        </p:nvGrpSpPr>
        <p:grpSpPr>
          <a:xfrm>
            <a:off x="840370" y="561481"/>
            <a:ext cx="10511262" cy="0"/>
            <a:chOff x="1028775" y="591989"/>
            <a:chExt cx="11086097" cy="0"/>
          </a:xfrm>
        </p:grpSpPr>
        <p:cxnSp>
          <p:nvCxnSpPr>
            <p:cNvPr id="682" name="Google Shape;682;p29"/>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683" name="Google Shape;683;p29"/>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pic>
        <p:nvPicPr>
          <p:cNvPr id="2056" name="Picture 8" descr="Coronavirus">
            <a:extLst>
              <a:ext uri="{FF2B5EF4-FFF2-40B4-BE49-F238E27FC236}">
                <a16:creationId xmlns:a16="http://schemas.microsoft.com/office/drawing/2014/main" id="{5614CC2C-4481-2F4D-A805-57350BDBF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177" y="1532336"/>
            <a:ext cx="2612674" cy="213679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nflation's Impact on Stock Returns">
            <a:extLst>
              <a:ext uri="{FF2B5EF4-FFF2-40B4-BE49-F238E27FC236}">
                <a16:creationId xmlns:a16="http://schemas.microsoft.com/office/drawing/2014/main" id="{8F49F065-8DE2-7148-BCD0-58A963D848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4687" y="1548403"/>
            <a:ext cx="2033472" cy="2127666"/>
          </a:xfrm>
          <a:prstGeom prst="rect">
            <a:avLst/>
          </a:prstGeom>
          <a:noFill/>
          <a:extLst>
            <a:ext uri="{909E8E84-426E-40DD-AFC4-6F175D3DCCD1}">
              <a14:hiddenFill xmlns:a14="http://schemas.microsoft.com/office/drawing/2010/main">
                <a:solidFill>
                  <a:srgbClr val="FFFFFF"/>
                </a:solidFill>
              </a14:hiddenFill>
            </a:ext>
          </a:extLst>
        </p:spPr>
      </p:pic>
      <p:sp>
        <p:nvSpPr>
          <p:cNvPr id="2" name="Left-right Arrow 1">
            <a:extLst>
              <a:ext uri="{FF2B5EF4-FFF2-40B4-BE49-F238E27FC236}">
                <a16:creationId xmlns:a16="http://schemas.microsoft.com/office/drawing/2014/main" id="{2DDF42A3-F4FA-864F-8A84-E70F931B743D}"/>
              </a:ext>
            </a:extLst>
          </p:cNvPr>
          <p:cNvSpPr/>
          <p:nvPr/>
        </p:nvSpPr>
        <p:spPr>
          <a:xfrm>
            <a:off x="6196550" y="3408242"/>
            <a:ext cx="930918" cy="4958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grpSp>
        <p:nvGrpSpPr>
          <p:cNvPr id="846" name="Google Shape;846;p35"/>
          <p:cNvGrpSpPr/>
          <p:nvPr/>
        </p:nvGrpSpPr>
        <p:grpSpPr>
          <a:xfrm flipV="1">
            <a:off x="308120" y="1542653"/>
            <a:ext cx="10051537" cy="4398861"/>
            <a:chOff x="1100786" y="1551735"/>
            <a:chExt cx="10052640" cy="4399344"/>
          </a:xfrm>
        </p:grpSpPr>
        <p:sp>
          <p:nvSpPr>
            <p:cNvPr id="847" name="Google Shape;847;p35"/>
            <p:cNvSpPr/>
            <p:nvPr/>
          </p:nvSpPr>
          <p:spPr>
            <a:xfrm rot="19805282">
              <a:off x="1456385" y="1551735"/>
              <a:ext cx="9350488" cy="4399344"/>
            </a:xfrm>
            <a:custGeom>
              <a:avLst/>
              <a:gdLst/>
              <a:ahLst/>
              <a:cxnLst/>
              <a:rect l="l" t="t" r="r" b="b"/>
              <a:pathLst>
                <a:path w="9350488" h="4399344" extrusionOk="0">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900" dirty="0">
                <a:solidFill>
                  <a:schemeClr val="tx1"/>
                </a:solidFill>
                <a:latin typeface="Arial"/>
                <a:ea typeface="Arial"/>
                <a:cs typeface="Arial"/>
                <a:sym typeface="Arial"/>
              </a:endParaRPr>
            </a:p>
          </p:txBody>
        </p:sp>
        <p:sp>
          <p:nvSpPr>
            <p:cNvPr id="848" name="Google Shape;848;p35"/>
            <p:cNvSpPr/>
            <p:nvPr/>
          </p:nvSpPr>
          <p:spPr>
            <a:xfrm rot="-1794718">
              <a:off x="1100786" y="3962064"/>
              <a:ext cx="634909" cy="634236"/>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900">
                <a:solidFill>
                  <a:schemeClr val="tx1"/>
                </a:solidFill>
                <a:latin typeface="Arial"/>
                <a:ea typeface="Arial"/>
                <a:cs typeface="Arial"/>
                <a:sym typeface="Arial"/>
              </a:endParaRPr>
            </a:p>
          </p:txBody>
        </p:sp>
        <p:sp>
          <p:nvSpPr>
            <p:cNvPr id="849" name="Google Shape;849;p35"/>
            <p:cNvSpPr/>
            <p:nvPr/>
          </p:nvSpPr>
          <p:spPr>
            <a:xfrm rot="-1794718">
              <a:off x="2976655" y="2907046"/>
              <a:ext cx="634909" cy="634236"/>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900" dirty="0">
                <a:solidFill>
                  <a:schemeClr val="tx1"/>
                </a:solidFill>
                <a:latin typeface="Arial"/>
                <a:ea typeface="Arial"/>
                <a:cs typeface="Arial"/>
                <a:sym typeface="Arial"/>
              </a:endParaRPr>
            </a:p>
          </p:txBody>
        </p:sp>
        <p:sp>
          <p:nvSpPr>
            <p:cNvPr id="850" name="Google Shape;850;p35"/>
            <p:cNvSpPr/>
            <p:nvPr/>
          </p:nvSpPr>
          <p:spPr>
            <a:xfrm rot="-1794718">
              <a:off x="4856481" y="3966200"/>
              <a:ext cx="634909" cy="634236"/>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900">
                <a:solidFill>
                  <a:schemeClr val="tx1"/>
                </a:solidFill>
                <a:latin typeface="Arial"/>
                <a:ea typeface="Arial"/>
                <a:cs typeface="Arial"/>
                <a:sym typeface="Arial"/>
              </a:endParaRPr>
            </a:p>
          </p:txBody>
        </p:sp>
        <p:sp>
          <p:nvSpPr>
            <p:cNvPr id="851" name="Google Shape;851;p35"/>
            <p:cNvSpPr/>
            <p:nvPr/>
          </p:nvSpPr>
          <p:spPr>
            <a:xfrm rot="-1794718">
              <a:off x="6750373" y="2907049"/>
              <a:ext cx="634909" cy="634236"/>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900">
                <a:solidFill>
                  <a:schemeClr val="tx1"/>
                </a:solidFill>
                <a:latin typeface="Arial"/>
                <a:ea typeface="Arial"/>
                <a:cs typeface="Arial"/>
                <a:sym typeface="Arial"/>
              </a:endParaRPr>
            </a:p>
          </p:txBody>
        </p:sp>
        <p:sp>
          <p:nvSpPr>
            <p:cNvPr id="852" name="Google Shape;852;p35"/>
            <p:cNvSpPr/>
            <p:nvPr/>
          </p:nvSpPr>
          <p:spPr>
            <a:xfrm rot="-1794718">
              <a:off x="10518517" y="2907047"/>
              <a:ext cx="634909" cy="634236"/>
            </a:xfrm>
            <a:prstGeom prst="roundRect">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900">
                <a:solidFill>
                  <a:schemeClr val="tx1"/>
                </a:solidFill>
                <a:latin typeface="Arial"/>
                <a:ea typeface="Arial"/>
                <a:cs typeface="Arial"/>
                <a:sym typeface="Arial"/>
              </a:endParaRPr>
            </a:p>
          </p:txBody>
        </p:sp>
        <p:sp>
          <p:nvSpPr>
            <p:cNvPr id="853" name="Google Shape;853;p35"/>
            <p:cNvSpPr/>
            <p:nvPr/>
          </p:nvSpPr>
          <p:spPr>
            <a:xfrm rot="-1794718">
              <a:off x="8614859" y="3962065"/>
              <a:ext cx="634909" cy="634236"/>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900">
                <a:solidFill>
                  <a:schemeClr val="tx1"/>
                </a:solidFill>
                <a:latin typeface="Arial"/>
                <a:ea typeface="Arial"/>
                <a:cs typeface="Arial"/>
                <a:sym typeface="Arial"/>
              </a:endParaRPr>
            </a:p>
          </p:txBody>
        </p:sp>
      </p:grpSp>
      <p:cxnSp>
        <p:nvCxnSpPr>
          <p:cNvPr id="858" name="Google Shape;858;p35"/>
          <p:cNvCxnSpPr/>
          <p:nvPr/>
        </p:nvCxnSpPr>
        <p:spPr>
          <a:xfrm>
            <a:off x="4384519" y="3733519"/>
            <a:ext cx="0" cy="960851"/>
          </a:xfrm>
          <a:prstGeom prst="straightConnector1">
            <a:avLst/>
          </a:prstGeom>
          <a:noFill/>
          <a:ln w="9525" cap="flat" cmpd="sng">
            <a:solidFill>
              <a:srgbClr val="A5A5A5"/>
            </a:solidFill>
            <a:prstDash val="dash"/>
            <a:miter lim="800000"/>
            <a:headEnd type="none" w="sm" len="sm"/>
            <a:tailEnd type="triangle" w="med" len="med"/>
          </a:ln>
        </p:spPr>
      </p:cxnSp>
      <p:cxnSp>
        <p:nvCxnSpPr>
          <p:cNvPr id="859" name="Google Shape;859;p35"/>
          <p:cNvCxnSpPr/>
          <p:nvPr/>
        </p:nvCxnSpPr>
        <p:spPr>
          <a:xfrm>
            <a:off x="8138788" y="3663084"/>
            <a:ext cx="0" cy="960851"/>
          </a:xfrm>
          <a:prstGeom prst="straightConnector1">
            <a:avLst/>
          </a:prstGeom>
          <a:noFill/>
          <a:ln w="9525" cap="flat" cmpd="sng">
            <a:solidFill>
              <a:srgbClr val="A5A5A5"/>
            </a:solidFill>
            <a:prstDash val="dash"/>
            <a:miter lim="800000"/>
            <a:headEnd type="none" w="sm" len="sm"/>
            <a:tailEnd type="triangle" w="med" len="med"/>
          </a:ln>
        </p:spPr>
      </p:cxnSp>
      <p:cxnSp>
        <p:nvCxnSpPr>
          <p:cNvPr id="860" name="Google Shape;860;p35"/>
          <p:cNvCxnSpPr/>
          <p:nvPr/>
        </p:nvCxnSpPr>
        <p:spPr>
          <a:xfrm rot="10800000">
            <a:off x="6297570" y="2777098"/>
            <a:ext cx="0" cy="960851"/>
          </a:xfrm>
          <a:prstGeom prst="straightConnector1">
            <a:avLst/>
          </a:prstGeom>
          <a:noFill/>
          <a:ln w="9525" cap="flat" cmpd="sng">
            <a:solidFill>
              <a:srgbClr val="A5A5A5"/>
            </a:solidFill>
            <a:prstDash val="dash"/>
            <a:miter lim="800000"/>
            <a:headEnd type="none" w="sm" len="sm"/>
            <a:tailEnd type="triangle" w="med" len="med"/>
          </a:ln>
        </p:spPr>
      </p:cxnSp>
      <p:cxnSp>
        <p:nvCxnSpPr>
          <p:cNvPr id="861" name="Google Shape;861;p35"/>
          <p:cNvCxnSpPr/>
          <p:nvPr/>
        </p:nvCxnSpPr>
        <p:spPr>
          <a:xfrm rot="10800000">
            <a:off x="2501201" y="2777098"/>
            <a:ext cx="0" cy="960851"/>
          </a:xfrm>
          <a:prstGeom prst="straightConnector1">
            <a:avLst/>
          </a:prstGeom>
          <a:noFill/>
          <a:ln w="9525" cap="flat" cmpd="sng">
            <a:solidFill>
              <a:srgbClr val="A5A5A5"/>
            </a:solidFill>
            <a:prstDash val="dash"/>
            <a:miter lim="800000"/>
            <a:headEnd type="none" w="sm" len="sm"/>
            <a:tailEnd type="triangle" w="med" len="med"/>
          </a:ln>
        </p:spPr>
      </p:cxnSp>
      <p:grpSp>
        <p:nvGrpSpPr>
          <p:cNvPr id="862" name="Google Shape;862;p35"/>
          <p:cNvGrpSpPr/>
          <p:nvPr/>
        </p:nvGrpSpPr>
        <p:grpSpPr>
          <a:xfrm>
            <a:off x="920640" y="1291059"/>
            <a:ext cx="3322498" cy="1126326"/>
            <a:chOff x="1405953" y="4739955"/>
            <a:chExt cx="3768536" cy="1126444"/>
          </a:xfrm>
        </p:grpSpPr>
        <p:sp>
          <p:nvSpPr>
            <p:cNvPr id="863" name="Google Shape;863;p35"/>
            <p:cNvSpPr txBox="1"/>
            <p:nvPr/>
          </p:nvSpPr>
          <p:spPr>
            <a:xfrm>
              <a:off x="1405953" y="4739955"/>
              <a:ext cx="3768536" cy="609421"/>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b="1" u="sng" dirty="0">
                  <a:solidFill>
                    <a:schemeClr val="tx1"/>
                  </a:solidFill>
                </a:rPr>
                <a:t>Stock Returns based on social media content (knowledge-based)</a:t>
              </a:r>
              <a:endParaRPr b="1" u="sng" dirty="0">
                <a:solidFill>
                  <a:schemeClr val="tx1"/>
                </a:solidFill>
                <a:latin typeface="Arial"/>
                <a:ea typeface="Arial"/>
                <a:cs typeface="Arial"/>
                <a:sym typeface="Arial"/>
              </a:endParaRPr>
            </a:p>
          </p:txBody>
        </p:sp>
        <p:sp>
          <p:nvSpPr>
            <p:cNvPr id="864" name="Google Shape;864;p35"/>
            <p:cNvSpPr/>
            <p:nvPr/>
          </p:nvSpPr>
          <p:spPr>
            <a:xfrm>
              <a:off x="1405955" y="5330852"/>
              <a:ext cx="3768534" cy="535547"/>
            </a:xfrm>
            <a:prstGeom prst="rect">
              <a:avLst/>
            </a:prstGeom>
            <a:noFill/>
            <a:ln>
              <a:noFill/>
            </a:ln>
          </p:spPr>
          <p:txBody>
            <a:bodyPr spcFirstLastPara="1" wrap="square" lIns="91425" tIns="45700" rIns="91425" bIns="45700" anchor="t" anchorCtr="0">
              <a:spAutoFit/>
            </a:bodyPr>
            <a:lstStyle/>
            <a:p>
              <a:pPr marL="171450" indent="-171450" algn="just">
                <a:lnSpc>
                  <a:spcPct val="120000"/>
                </a:lnSpc>
                <a:buFont typeface="Arial" panose="020B0604020202020204" pitchFamily="34" charset="0"/>
                <a:buChar char="•"/>
              </a:pPr>
              <a:r>
                <a:rPr lang="en-US" sz="1200" dirty="0"/>
                <a:t>Highlighted that individual investors tend to rely on stock information (i.e., News) </a:t>
              </a:r>
              <a:endParaRPr lang="en-US" sz="600" dirty="0">
                <a:solidFill>
                  <a:schemeClr val="tx1"/>
                </a:solidFill>
                <a:latin typeface="Arial"/>
                <a:ea typeface="Arial"/>
                <a:cs typeface="Arial"/>
                <a:sym typeface="Arial"/>
              </a:endParaRPr>
            </a:p>
          </p:txBody>
        </p:sp>
      </p:grpSp>
      <p:grpSp>
        <p:nvGrpSpPr>
          <p:cNvPr id="865" name="Google Shape;865;p35"/>
          <p:cNvGrpSpPr/>
          <p:nvPr/>
        </p:nvGrpSpPr>
        <p:grpSpPr>
          <a:xfrm>
            <a:off x="4814079" y="1330548"/>
            <a:ext cx="3023105" cy="1308902"/>
            <a:chOff x="5262015" y="4735613"/>
            <a:chExt cx="3428949" cy="1309042"/>
          </a:xfrm>
        </p:grpSpPr>
        <p:sp>
          <p:nvSpPr>
            <p:cNvPr id="866" name="Google Shape;866;p35"/>
            <p:cNvSpPr txBox="1"/>
            <p:nvPr/>
          </p:nvSpPr>
          <p:spPr>
            <a:xfrm>
              <a:off x="5328996" y="4735613"/>
              <a:ext cx="3294986" cy="646359"/>
            </a:xfrm>
            <a:prstGeom prst="rect">
              <a:avLst/>
            </a:prstGeom>
            <a:noFill/>
            <a:ln>
              <a:noFill/>
            </a:ln>
          </p:spPr>
          <p:txBody>
            <a:bodyPr spcFirstLastPara="1" wrap="square" lIns="91425" tIns="45700" rIns="91425" bIns="45700" anchor="t" anchorCtr="0">
              <a:spAutoFit/>
            </a:bodyPr>
            <a:lstStyle/>
            <a:p>
              <a:pPr lvl="0" algn="ctr">
                <a:lnSpc>
                  <a:spcPct val="120000"/>
                </a:lnSpc>
              </a:pPr>
              <a:r>
                <a:rPr lang="en-US" b="1" u="sng" dirty="0">
                  <a:solidFill>
                    <a:schemeClr val="tx1"/>
                  </a:solidFill>
                </a:rPr>
                <a:t>2</a:t>
              </a:r>
              <a:r>
                <a:rPr lang="en-US" b="1" u="sng" baseline="30000" dirty="0">
                  <a:solidFill>
                    <a:schemeClr val="tx1"/>
                  </a:solidFill>
                </a:rPr>
                <a:t>nd</a:t>
              </a:r>
              <a:r>
                <a:rPr lang="en-US" b="1" u="sng" dirty="0">
                  <a:solidFill>
                    <a:schemeClr val="tx1"/>
                  </a:solidFill>
                </a:rPr>
                <a:t> </a:t>
              </a:r>
              <a:r>
                <a:rPr lang="en-US" sz="1600" b="1" u="sng" dirty="0">
                  <a:solidFill>
                    <a:schemeClr val="tx1"/>
                  </a:solidFill>
                </a:rPr>
                <a:t>Classical</a:t>
              </a:r>
              <a:r>
                <a:rPr lang="en-US" b="1" u="sng" dirty="0">
                  <a:solidFill>
                    <a:schemeClr val="tx1"/>
                  </a:solidFill>
                </a:rPr>
                <a:t> Learning Model: SVR model</a:t>
              </a:r>
              <a:endParaRPr sz="1327" b="1" u="sng" dirty="0">
                <a:solidFill>
                  <a:schemeClr val="tx1"/>
                </a:solidFill>
                <a:latin typeface="Arial"/>
                <a:ea typeface="Arial"/>
                <a:cs typeface="Arial"/>
                <a:sym typeface="Arial"/>
              </a:endParaRPr>
            </a:p>
          </p:txBody>
        </p:sp>
        <p:sp>
          <p:nvSpPr>
            <p:cNvPr id="867" name="Google Shape;867;p35"/>
            <p:cNvSpPr/>
            <p:nvPr/>
          </p:nvSpPr>
          <p:spPr>
            <a:xfrm>
              <a:off x="5262015" y="5287484"/>
              <a:ext cx="3428949" cy="757171"/>
            </a:xfrm>
            <a:prstGeom prst="rect">
              <a:avLst/>
            </a:prstGeom>
            <a:noFill/>
            <a:ln>
              <a:noFill/>
            </a:ln>
          </p:spPr>
          <p:txBody>
            <a:bodyPr spcFirstLastPara="1" wrap="square" lIns="91425" tIns="45700" rIns="91425" bIns="45700" anchor="t" anchorCtr="0">
              <a:spAutoFit/>
            </a:bodyPr>
            <a:lstStyle/>
            <a:p>
              <a:pPr marL="171450" lvl="0" indent="-171450">
                <a:lnSpc>
                  <a:spcPct val="120000"/>
                </a:lnSpc>
                <a:buFont typeface="Arial" panose="020B0604020202020204" pitchFamily="34" charset="0"/>
                <a:buChar char="•"/>
              </a:pPr>
              <a:r>
                <a:rPr lang="en-US" sz="1200" dirty="0">
                  <a:solidFill>
                    <a:schemeClr val="tx1"/>
                  </a:solidFill>
                </a:rPr>
                <a:t>Highlighted </a:t>
              </a:r>
              <a:r>
                <a:rPr lang="en-GB" sz="1200" dirty="0">
                  <a:solidFill>
                    <a:schemeClr val="tx1"/>
                  </a:solidFill>
                </a:rPr>
                <a:t>Support Vector Regression (SVR) is the most effective model in stock price prediction </a:t>
              </a:r>
              <a:endParaRPr sz="1200" dirty="0">
                <a:solidFill>
                  <a:schemeClr val="tx1"/>
                </a:solidFill>
                <a:latin typeface="Arial"/>
                <a:ea typeface="Arial"/>
                <a:cs typeface="Arial"/>
                <a:sym typeface="Arial"/>
              </a:endParaRPr>
            </a:p>
          </p:txBody>
        </p:sp>
      </p:grpSp>
      <p:grpSp>
        <p:nvGrpSpPr>
          <p:cNvPr id="868" name="Google Shape;868;p35"/>
          <p:cNvGrpSpPr/>
          <p:nvPr/>
        </p:nvGrpSpPr>
        <p:grpSpPr>
          <a:xfrm>
            <a:off x="2796735" y="4760930"/>
            <a:ext cx="3168169" cy="1535589"/>
            <a:chOff x="3830457" y="1120454"/>
            <a:chExt cx="2948514" cy="1535755"/>
          </a:xfrm>
        </p:grpSpPr>
        <p:sp>
          <p:nvSpPr>
            <p:cNvPr id="869" name="Google Shape;869;p35"/>
            <p:cNvSpPr txBox="1"/>
            <p:nvPr/>
          </p:nvSpPr>
          <p:spPr>
            <a:xfrm>
              <a:off x="3830457" y="1120454"/>
              <a:ext cx="2948514" cy="683298"/>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1600" b="1" u="sng" dirty="0">
                  <a:solidFill>
                    <a:schemeClr val="tx1"/>
                  </a:solidFill>
                  <a:latin typeface="Arial"/>
                  <a:ea typeface="Arial"/>
                  <a:cs typeface="Arial"/>
                  <a:sym typeface="Arial"/>
                </a:rPr>
                <a:t>1</a:t>
              </a:r>
              <a:r>
                <a:rPr lang="en-US" sz="1600" b="1" u="sng" baseline="30000" dirty="0">
                  <a:solidFill>
                    <a:schemeClr val="tx1"/>
                  </a:solidFill>
                  <a:latin typeface="Arial"/>
                  <a:ea typeface="Arial"/>
                  <a:cs typeface="Arial"/>
                  <a:sym typeface="Arial"/>
                </a:rPr>
                <a:t>st</a:t>
              </a:r>
              <a:r>
                <a:rPr lang="en-US" sz="1600" b="1" u="sng" dirty="0">
                  <a:solidFill>
                    <a:schemeClr val="tx1"/>
                  </a:solidFill>
                  <a:latin typeface="Arial"/>
                  <a:ea typeface="Arial"/>
                  <a:cs typeface="Arial"/>
                  <a:sym typeface="Arial"/>
                </a:rPr>
                <a:t> Classical Learning Model: Linear Regression model</a:t>
              </a:r>
              <a:endParaRPr sz="1600" b="1" u="sng" dirty="0">
                <a:solidFill>
                  <a:schemeClr val="tx1"/>
                </a:solidFill>
                <a:latin typeface="Arial"/>
                <a:ea typeface="Arial"/>
                <a:cs typeface="Arial"/>
                <a:sym typeface="Arial"/>
              </a:endParaRPr>
            </a:p>
          </p:txBody>
        </p:sp>
        <p:sp>
          <p:nvSpPr>
            <p:cNvPr id="870" name="Google Shape;870;p35"/>
            <p:cNvSpPr/>
            <p:nvPr/>
          </p:nvSpPr>
          <p:spPr>
            <a:xfrm>
              <a:off x="3958130" y="1899037"/>
              <a:ext cx="2693171" cy="757172"/>
            </a:xfrm>
            <a:prstGeom prst="rect">
              <a:avLst/>
            </a:prstGeom>
            <a:noFill/>
            <a:ln>
              <a:noFill/>
            </a:ln>
          </p:spPr>
          <p:txBody>
            <a:bodyPr spcFirstLastPara="1" wrap="square" lIns="91425" tIns="45700" rIns="91425" bIns="45700" anchor="t" anchorCtr="0">
              <a:spAutoFit/>
            </a:bodyPr>
            <a:lstStyle/>
            <a:p>
              <a:pPr marL="171450" indent="-171450">
                <a:lnSpc>
                  <a:spcPct val="120000"/>
                </a:lnSpc>
                <a:buFont typeface="Arial" panose="020B0604020202020204" pitchFamily="34" charset="0"/>
                <a:buChar char="•"/>
              </a:pPr>
              <a:r>
                <a:rPr lang="en-US" sz="1200" dirty="0"/>
                <a:t>Used one of the popular technical indicators – exponential moving average (EMA) as the input feature </a:t>
              </a:r>
              <a:endParaRPr lang="en-US" sz="700" dirty="0">
                <a:solidFill>
                  <a:schemeClr val="tx1"/>
                </a:solidFill>
                <a:latin typeface="Arial"/>
                <a:ea typeface="Arial"/>
                <a:cs typeface="Arial"/>
                <a:sym typeface="Arial"/>
              </a:endParaRPr>
            </a:p>
          </p:txBody>
        </p:sp>
      </p:grpSp>
      <p:grpSp>
        <p:nvGrpSpPr>
          <p:cNvPr id="871" name="Google Shape;871;p35"/>
          <p:cNvGrpSpPr/>
          <p:nvPr/>
        </p:nvGrpSpPr>
        <p:grpSpPr>
          <a:xfrm>
            <a:off x="6609701" y="4814548"/>
            <a:ext cx="3168165" cy="1694281"/>
            <a:chOff x="7434887" y="1190009"/>
            <a:chExt cx="2948510" cy="1694471"/>
          </a:xfrm>
        </p:grpSpPr>
        <p:sp>
          <p:nvSpPr>
            <p:cNvPr id="872" name="Google Shape;872;p35"/>
            <p:cNvSpPr txBox="1"/>
            <p:nvPr/>
          </p:nvSpPr>
          <p:spPr>
            <a:xfrm>
              <a:off x="7434887" y="1190009"/>
              <a:ext cx="2948510" cy="683301"/>
            </a:xfrm>
            <a:prstGeom prst="rect">
              <a:avLst/>
            </a:prstGeom>
            <a:noFill/>
            <a:ln>
              <a:noFill/>
            </a:ln>
          </p:spPr>
          <p:txBody>
            <a:bodyPr spcFirstLastPara="1" wrap="square" lIns="91425" tIns="45700" rIns="91425" bIns="45700" anchor="t" anchorCtr="0">
              <a:spAutoFit/>
            </a:bodyPr>
            <a:lstStyle/>
            <a:p>
              <a:pPr lvl="0" algn="ctr">
                <a:lnSpc>
                  <a:spcPct val="120000"/>
                </a:lnSpc>
              </a:pPr>
              <a:r>
                <a:rPr lang="en-US" sz="1600" b="1" u="sng" dirty="0">
                  <a:solidFill>
                    <a:schemeClr val="tx1"/>
                  </a:solidFill>
                </a:rPr>
                <a:t>Time Series Model: </a:t>
              </a:r>
            </a:p>
            <a:p>
              <a:pPr lvl="0" algn="ctr">
                <a:lnSpc>
                  <a:spcPct val="120000"/>
                </a:lnSpc>
              </a:pPr>
              <a:r>
                <a:rPr lang="en-US" sz="1600" b="1" u="sng" dirty="0">
                  <a:solidFill>
                    <a:schemeClr val="tx1"/>
                  </a:solidFill>
                </a:rPr>
                <a:t>ARIMA model (baseline model)</a:t>
              </a:r>
              <a:endParaRPr sz="1600" b="1" u="sng" dirty="0">
                <a:solidFill>
                  <a:schemeClr val="tx1"/>
                </a:solidFill>
                <a:latin typeface="Arial"/>
                <a:ea typeface="Arial"/>
                <a:cs typeface="Arial"/>
                <a:sym typeface="Arial"/>
              </a:endParaRPr>
            </a:p>
          </p:txBody>
        </p:sp>
        <p:sp>
          <p:nvSpPr>
            <p:cNvPr id="873" name="Google Shape;873;p35"/>
            <p:cNvSpPr/>
            <p:nvPr/>
          </p:nvSpPr>
          <p:spPr>
            <a:xfrm>
              <a:off x="7689226" y="1905681"/>
              <a:ext cx="2514474" cy="978799"/>
            </a:xfrm>
            <a:prstGeom prst="rect">
              <a:avLst/>
            </a:prstGeom>
            <a:noFill/>
            <a:ln>
              <a:noFill/>
            </a:ln>
          </p:spPr>
          <p:txBody>
            <a:bodyPr spcFirstLastPara="1" wrap="square" lIns="91425" tIns="45700" rIns="91425" bIns="45700" anchor="t" anchorCtr="0">
              <a:spAutoFit/>
            </a:bodyPr>
            <a:lstStyle/>
            <a:p>
              <a:pPr marL="171450" indent="-171450" algn="just">
                <a:lnSpc>
                  <a:spcPct val="120000"/>
                </a:lnSpc>
                <a:buFont typeface="Arial" panose="020B0604020202020204" pitchFamily="34" charset="0"/>
                <a:buChar char="•"/>
              </a:pPr>
              <a:r>
                <a:rPr lang="en-GB" sz="1200" dirty="0">
                  <a:solidFill>
                    <a:schemeClr val="tx1"/>
                  </a:solidFill>
                </a:rPr>
                <a:t>Highlighted that ARIMA models are robust and efficient in financial time series forecasting </a:t>
              </a:r>
            </a:p>
            <a:p>
              <a:pPr marL="171450" indent="-171450" algn="just">
                <a:lnSpc>
                  <a:spcPct val="120000"/>
                </a:lnSpc>
                <a:buFont typeface="Arial" panose="020B0604020202020204" pitchFamily="34" charset="0"/>
                <a:buChar char="•"/>
              </a:pPr>
              <a:r>
                <a:rPr lang="en-GB" sz="1200" dirty="0">
                  <a:solidFill>
                    <a:schemeClr val="tx1"/>
                  </a:solidFill>
                </a:rPr>
                <a:t>Good at short-term prediction </a:t>
              </a:r>
              <a:endParaRPr sz="1200" dirty="0">
                <a:solidFill>
                  <a:schemeClr val="tx1"/>
                </a:solidFill>
                <a:latin typeface="Arial"/>
                <a:ea typeface="Arial"/>
                <a:cs typeface="Arial"/>
                <a:sym typeface="Arial"/>
              </a:endParaRPr>
            </a:p>
          </p:txBody>
        </p:sp>
      </p:grpSp>
      <p:sp>
        <p:nvSpPr>
          <p:cNvPr id="35" name="Google Shape;719;p30">
            <a:extLst>
              <a:ext uri="{FF2B5EF4-FFF2-40B4-BE49-F238E27FC236}">
                <a16:creationId xmlns:a16="http://schemas.microsoft.com/office/drawing/2014/main" id="{0D630008-D947-2A40-A067-82DFFC85B139}"/>
              </a:ext>
            </a:extLst>
          </p:cNvPr>
          <p:cNvSpPr txBox="1"/>
          <p:nvPr/>
        </p:nvSpPr>
        <p:spPr>
          <a:xfrm>
            <a:off x="4223809" y="221639"/>
            <a:ext cx="3744384" cy="4669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3034" dirty="0">
                <a:solidFill>
                  <a:schemeClr val="tx1"/>
                </a:solidFill>
                <a:latin typeface="Arial"/>
                <a:ea typeface="Arial"/>
                <a:cs typeface="Arial"/>
                <a:sym typeface="Arial"/>
              </a:rPr>
              <a:t>Literature Review</a:t>
            </a:r>
            <a:endParaRPr sz="3791" dirty="0">
              <a:solidFill>
                <a:schemeClr val="tx1"/>
              </a:solidFill>
              <a:latin typeface="Arial"/>
              <a:ea typeface="Arial"/>
              <a:cs typeface="Arial"/>
              <a:sym typeface="Arial"/>
            </a:endParaRPr>
          </a:p>
        </p:txBody>
      </p:sp>
      <p:sp>
        <p:nvSpPr>
          <p:cNvPr id="36" name="Google Shape;720;p30">
            <a:extLst>
              <a:ext uri="{FF2B5EF4-FFF2-40B4-BE49-F238E27FC236}">
                <a16:creationId xmlns:a16="http://schemas.microsoft.com/office/drawing/2014/main" id="{AB98E597-04FE-9D47-8E76-A2764C6E6BE2}"/>
              </a:ext>
            </a:extLst>
          </p:cNvPr>
          <p:cNvSpPr txBox="1"/>
          <p:nvPr/>
        </p:nvSpPr>
        <p:spPr>
          <a:xfrm>
            <a:off x="4740780" y="698022"/>
            <a:ext cx="2662135" cy="2042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1327" dirty="0">
                <a:solidFill>
                  <a:schemeClr val="tx1"/>
                </a:solidFill>
                <a:latin typeface="Arial"/>
                <a:ea typeface="Arial"/>
                <a:cs typeface="Arial"/>
                <a:sym typeface="Arial"/>
              </a:rPr>
              <a:t>4 Literature Articles</a:t>
            </a:r>
            <a:endParaRPr sz="1800" dirty="0">
              <a:solidFill>
                <a:schemeClr val="tx1"/>
              </a:solidFill>
              <a:latin typeface="Arial"/>
              <a:ea typeface="Arial"/>
              <a:cs typeface="Arial"/>
              <a:sym typeface="Arial"/>
            </a:endParaRPr>
          </a:p>
        </p:txBody>
      </p:sp>
      <p:grpSp>
        <p:nvGrpSpPr>
          <p:cNvPr id="37" name="Google Shape;721;p30">
            <a:extLst>
              <a:ext uri="{FF2B5EF4-FFF2-40B4-BE49-F238E27FC236}">
                <a16:creationId xmlns:a16="http://schemas.microsoft.com/office/drawing/2014/main" id="{7AE72769-9D07-704D-AC60-4316831F89E2}"/>
              </a:ext>
            </a:extLst>
          </p:cNvPr>
          <p:cNvGrpSpPr/>
          <p:nvPr/>
        </p:nvGrpSpPr>
        <p:grpSpPr>
          <a:xfrm>
            <a:off x="840370" y="561481"/>
            <a:ext cx="10511262" cy="0"/>
            <a:chOff x="1028775" y="591989"/>
            <a:chExt cx="11086097" cy="0"/>
          </a:xfrm>
        </p:grpSpPr>
        <p:cxnSp>
          <p:nvCxnSpPr>
            <p:cNvPr id="38" name="Google Shape;722;p30">
              <a:extLst>
                <a:ext uri="{FF2B5EF4-FFF2-40B4-BE49-F238E27FC236}">
                  <a16:creationId xmlns:a16="http://schemas.microsoft.com/office/drawing/2014/main" id="{9F689055-0BF7-EE44-8F7F-1458BC2E9447}"/>
                </a:ext>
              </a:extLst>
            </p:cNvPr>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39" name="Google Shape;723;p30">
              <a:extLst>
                <a:ext uri="{FF2B5EF4-FFF2-40B4-BE49-F238E27FC236}">
                  <a16:creationId xmlns:a16="http://schemas.microsoft.com/office/drawing/2014/main" id="{BDDA1A3A-F545-CF42-BDBD-56ACAABAA2E8}"/>
                </a:ext>
              </a:extLst>
            </p:cNvPr>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sp>
        <p:nvSpPr>
          <p:cNvPr id="2" name="TextBox 1">
            <a:extLst>
              <a:ext uri="{FF2B5EF4-FFF2-40B4-BE49-F238E27FC236}">
                <a16:creationId xmlns:a16="http://schemas.microsoft.com/office/drawing/2014/main" id="{DBA6592A-EA40-A74E-B831-641B9CAEC53B}"/>
              </a:ext>
            </a:extLst>
          </p:cNvPr>
          <p:cNvSpPr txBox="1"/>
          <p:nvPr/>
        </p:nvSpPr>
        <p:spPr>
          <a:xfrm>
            <a:off x="2345782" y="4143510"/>
            <a:ext cx="340172" cy="369332"/>
          </a:xfrm>
          <a:prstGeom prst="rect">
            <a:avLst/>
          </a:prstGeom>
          <a:noFill/>
        </p:spPr>
        <p:txBody>
          <a:bodyPr wrap="square" rtlCol="0">
            <a:spAutoFit/>
          </a:bodyPr>
          <a:lstStyle/>
          <a:p>
            <a:r>
              <a:rPr lang="en-US" sz="1800" dirty="0">
                <a:solidFill>
                  <a:schemeClr val="bg1"/>
                </a:solidFill>
              </a:rPr>
              <a:t>1</a:t>
            </a:r>
          </a:p>
        </p:txBody>
      </p:sp>
      <p:sp>
        <p:nvSpPr>
          <p:cNvPr id="41" name="TextBox 40">
            <a:extLst>
              <a:ext uri="{FF2B5EF4-FFF2-40B4-BE49-F238E27FC236}">
                <a16:creationId xmlns:a16="http://schemas.microsoft.com/office/drawing/2014/main" id="{B364D3D7-986B-B74C-90F3-5DBFF18A4440}"/>
              </a:ext>
            </a:extLst>
          </p:cNvPr>
          <p:cNvSpPr txBox="1"/>
          <p:nvPr/>
        </p:nvSpPr>
        <p:spPr>
          <a:xfrm>
            <a:off x="4232655" y="3033008"/>
            <a:ext cx="340172" cy="369332"/>
          </a:xfrm>
          <a:prstGeom prst="rect">
            <a:avLst/>
          </a:prstGeom>
          <a:noFill/>
        </p:spPr>
        <p:txBody>
          <a:bodyPr wrap="square" rtlCol="0">
            <a:spAutoFit/>
          </a:bodyPr>
          <a:lstStyle/>
          <a:p>
            <a:r>
              <a:rPr lang="en-US" sz="1800" dirty="0">
                <a:solidFill>
                  <a:schemeClr val="bg1"/>
                </a:solidFill>
              </a:rPr>
              <a:t>2</a:t>
            </a:r>
          </a:p>
        </p:txBody>
      </p:sp>
      <p:sp>
        <p:nvSpPr>
          <p:cNvPr id="42" name="TextBox 41">
            <a:extLst>
              <a:ext uri="{FF2B5EF4-FFF2-40B4-BE49-F238E27FC236}">
                <a16:creationId xmlns:a16="http://schemas.microsoft.com/office/drawing/2014/main" id="{A27DE2EE-B14C-CE45-AF8A-BA2E84FDB051}"/>
              </a:ext>
            </a:extLst>
          </p:cNvPr>
          <p:cNvSpPr txBox="1"/>
          <p:nvPr/>
        </p:nvSpPr>
        <p:spPr>
          <a:xfrm>
            <a:off x="6127484" y="4100348"/>
            <a:ext cx="340172" cy="369332"/>
          </a:xfrm>
          <a:prstGeom prst="rect">
            <a:avLst/>
          </a:prstGeom>
          <a:noFill/>
        </p:spPr>
        <p:txBody>
          <a:bodyPr wrap="square" rtlCol="0">
            <a:spAutoFit/>
          </a:bodyPr>
          <a:lstStyle/>
          <a:p>
            <a:r>
              <a:rPr lang="en-US" sz="1800" dirty="0">
                <a:solidFill>
                  <a:schemeClr val="bg1"/>
                </a:solidFill>
              </a:rPr>
              <a:t>3</a:t>
            </a:r>
          </a:p>
        </p:txBody>
      </p:sp>
      <p:sp>
        <p:nvSpPr>
          <p:cNvPr id="43" name="TextBox 42">
            <a:extLst>
              <a:ext uri="{FF2B5EF4-FFF2-40B4-BE49-F238E27FC236}">
                <a16:creationId xmlns:a16="http://schemas.microsoft.com/office/drawing/2014/main" id="{F7B94992-36FF-1749-9961-07B3B67A14C2}"/>
              </a:ext>
            </a:extLst>
          </p:cNvPr>
          <p:cNvSpPr txBox="1"/>
          <p:nvPr/>
        </p:nvSpPr>
        <p:spPr>
          <a:xfrm>
            <a:off x="7968702" y="3048451"/>
            <a:ext cx="340172" cy="369332"/>
          </a:xfrm>
          <a:prstGeom prst="rect">
            <a:avLst/>
          </a:prstGeom>
          <a:noFill/>
        </p:spPr>
        <p:txBody>
          <a:bodyPr wrap="square" rtlCol="0">
            <a:spAutoFit/>
          </a:bodyPr>
          <a:lstStyle/>
          <a:p>
            <a:r>
              <a:rPr lang="en-US" sz="1800" dirty="0">
                <a:solidFill>
                  <a:schemeClr val="bg1"/>
                </a:solidFill>
              </a:rPr>
              <a:t>4</a:t>
            </a:r>
          </a:p>
        </p:txBody>
      </p:sp>
      <p:sp>
        <p:nvSpPr>
          <p:cNvPr id="5" name="Right Arrow 4">
            <a:extLst>
              <a:ext uri="{FF2B5EF4-FFF2-40B4-BE49-F238E27FC236}">
                <a16:creationId xmlns:a16="http://schemas.microsoft.com/office/drawing/2014/main" id="{7BF20E25-1724-4042-B691-23C4E97B9AD5}"/>
              </a:ext>
            </a:extLst>
          </p:cNvPr>
          <p:cNvSpPr/>
          <p:nvPr/>
        </p:nvSpPr>
        <p:spPr>
          <a:xfrm>
            <a:off x="8115187" y="1653693"/>
            <a:ext cx="1236966" cy="193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Google Shape;873;p35">
            <a:extLst>
              <a:ext uri="{FF2B5EF4-FFF2-40B4-BE49-F238E27FC236}">
                <a16:creationId xmlns:a16="http://schemas.microsoft.com/office/drawing/2014/main" id="{506D2D18-BEB1-A941-91C0-887D916EDC62}"/>
              </a:ext>
            </a:extLst>
          </p:cNvPr>
          <p:cNvSpPr/>
          <p:nvPr/>
        </p:nvSpPr>
        <p:spPr>
          <a:xfrm>
            <a:off x="9630156" y="990197"/>
            <a:ext cx="2369561" cy="2419083"/>
          </a:xfrm>
          <a:prstGeom prst="rect">
            <a:avLst/>
          </a:prstGeom>
          <a:noFill/>
          <a:ln>
            <a:noFill/>
          </a:ln>
        </p:spPr>
        <p:txBody>
          <a:bodyPr spcFirstLastPara="1" wrap="square" lIns="91425" tIns="45700" rIns="91425" bIns="45700" anchor="t" anchorCtr="0">
            <a:spAutoFit/>
          </a:bodyPr>
          <a:lstStyle/>
          <a:p>
            <a:pPr>
              <a:lnSpc>
                <a:spcPct val="120000"/>
              </a:lnSpc>
            </a:pPr>
            <a:r>
              <a:rPr lang="en-GB" dirty="0">
                <a:solidFill>
                  <a:schemeClr val="tx1"/>
                </a:solidFill>
              </a:rPr>
              <a:t>Predicting attributes: </a:t>
            </a:r>
          </a:p>
          <a:p>
            <a:pPr marL="228600" indent="-228600">
              <a:lnSpc>
                <a:spcPct val="120000"/>
              </a:lnSpc>
              <a:buAutoNum type="arabicPeriod"/>
            </a:pPr>
            <a:r>
              <a:rPr lang="en-GB" dirty="0">
                <a:solidFill>
                  <a:schemeClr val="tx1"/>
                </a:solidFill>
              </a:rPr>
              <a:t>Exponential moving average of stock prices (EMA_10)</a:t>
            </a:r>
          </a:p>
          <a:p>
            <a:pPr marL="228600" indent="-228600">
              <a:lnSpc>
                <a:spcPct val="120000"/>
              </a:lnSpc>
              <a:buAutoNum type="arabicPeriod"/>
            </a:pPr>
            <a:r>
              <a:rPr lang="en-GB" dirty="0">
                <a:solidFill>
                  <a:schemeClr val="tx1"/>
                </a:solidFill>
              </a:rPr>
              <a:t>Covid-19 new cases</a:t>
            </a:r>
          </a:p>
          <a:p>
            <a:pPr marL="228600" indent="-228600">
              <a:lnSpc>
                <a:spcPct val="120000"/>
              </a:lnSpc>
              <a:buAutoNum type="arabicPeriod"/>
            </a:pPr>
            <a:r>
              <a:rPr lang="en-GB" dirty="0">
                <a:solidFill>
                  <a:schemeClr val="tx1"/>
                </a:solidFill>
              </a:rPr>
              <a:t>Composite index of government response</a:t>
            </a:r>
          </a:p>
          <a:p>
            <a:pPr marL="228600" indent="-228600">
              <a:lnSpc>
                <a:spcPct val="120000"/>
              </a:lnSpc>
              <a:buAutoNum type="arabicPeriod"/>
            </a:pPr>
            <a:r>
              <a:rPr lang="en-GB" dirty="0">
                <a:solidFill>
                  <a:schemeClr val="tx1"/>
                </a:solidFill>
              </a:rPr>
              <a:t>CPI</a:t>
            </a:r>
          </a:p>
          <a:p>
            <a:pPr marL="228600" indent="-228600">
              <a:lnSpc>
                <a:spcPct val="120000"/>
              </a:lnSpc>
              <a:buAutoNum type="arabicPeriod"/>
            </a:pPr>
            <a:r>
              <a:rPr lang="en-GB" dirty="0">
                <a:solidFill>
                  <a:schemeClr val="tx1"/>
                </a:solidFill>
              </a:rPr>
              <a:t>Unemployment rate</a:t>
            </a:r>
            <a:endParaRPr dirty="0">
              <a:solidFill>
                <a:schemeClr val="tx1"/>
              </a:solidFill>
              <a:latin typeface="Arial"/>
              <a:ea typeface="Arial"/>
              <a:cs typeface="Arial"/>
              <a:sym typeface="Arial"/>
            </a:endParaRPr>
          </a:p>
        </p:txBody>
      </p:sp>
      <p:sp>
        <p:nvSpPr>
          <p:cNvPr id="50" name="Google Shape;873;p35">
            <a:extLst>
              <a:ext uri="{FF2B5EF4-FFF2-40B4-BE49-F238E27FC236}">
                <a16:creationId xmlns:a16="http://schemas.microsoft.com/office/drawing/2014/main" id="{12C7C931-36D1-3E4A-BB28-0CF3B41D8186}"/>
              </a:ext>
            </a:extLst>
          </p:cNvPr>
          <p:cNvSpPr/>
          <p:nvPr/>
        </p:nvSpPr>
        <p:spPr>
          <a:xfrm>
            <a:off x="10104660" y="5324434"/>
            <a:ext cx="2270941" cy="609357"/>
          </a:xfrm>
          <a:prstGeom prst="rect">
            <a:avLst/>
          </a:prstGeom>
          <a:noFill/>
          <a:ln>
            <a:noFill/>
          </a:ln>
        </p:spPr>
        <p:txBody>
          <a:bodyPr spcFirstLastPara="1" wrap="square" lIns="91425" tIns="45700" rIns="91425" bIns="45700" anchor="t" anchorCtr="0">
            <a:spAutoFit/>
          </a:bodyPr>
          <a:lstStyle/>
          <a:p>
            <a:pPr>
              <a:lnSpc>
                <a:spcPct val="120000"/>
              </a:lnSpc>
            </a:pPr>
            <a:r>
              <a:rPr lang="en-GB" dirty="0">
                <a:solidFill>
                  <a:schemeClr val="tx1"/>
                </a:solidFill>
              </a:rPr>
              <a:t>Univariate input attribute: Actual stock prices </a:t>
            </a:r>
          </a:p>
        </p:txBody>
      </p:sp>
      <p:sp>
        <p:nvSpPr>
          <p:cNvPr id="51" name="Right Arrow 50">
            <a:extLst>
              <a:ext uri="{FF2B5EF4-FFF2-40B4-BE49-F238E27FC236}">
                <a16:creationId xmlns:a16="http://schemas.microsoft.com/office/drawing/2014/main" id="{702B17B5-D897-204C-B8AC-BD051F2A8674}"/>
              </a:ext>
            </a:extLst>
          </p:cNvPr>
          <p:cNvSpPr/>
          <p:nvPr/>
        </p:nvSpPr>
        <p:spPr>
          <a:xfrm>
            <a:off x="9710712" y="5467854"/>
            <a:ext cx="401553" cy="328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p:nvPr/>
        </p:nvSpPr>
        <p:spPr>
          <a:xfrm>
            <a:off x="5128171" y="1674249"/>
            <a:ext cx="464184" cy="5183376"/>
          </a:xfrm>
          <a:prstGeom prst="round2SameRect">
            <a:avLst>
              <a:gd name="adj1" fmla="val 50000"/>
              <a:gd name="adj2" fmla="val 0"/>
            </a:avLst>
          </a:prstGeom>
          <a:solidFill>
            <a:srgbClr val="D8D8D8"/>
          </a:solidFill>
          <a:ln>
            <a:noFill/>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900">
              <a:solidFill>
                <a:srgbClr val="FFFFFF"/>
              </a:solidFill>
              <a:latin typeface="Arial"/>
              <a:ea typeface="Arial"/>
              <a:cs typeface="Arial"/>
              <a:sym typeface="Arial"/>
            </a:endParaRPr>
          </a:p>
        </p:txBody>
      </p:sp>
      <p:grpSp>
        <p:nvGrpSpPr>
          <p:cNvPr id="690" name="Google Shape;690;p30"/>
          <p:cNvGrpSpPr/>
          <p:nvPr/>
        </p:nvGrpSpPr>
        <p:grpSpPr>
          <a:xfrm>
            <a:off x="5128172" y="2256313"/>
            <a:ext cx="3272723" cy="515099"/>
            <a:chOff x="5128064" y="2256183"/>
            <a:chExt cx="3273083" cy="515155"/>
          </a:xfrm>
        </p:grpSpPr>
        <p:sp>
          <p:nvSpPr>
            <p:cNvPr id="691" name="Google Shape;691;p30"/>
            <p:cNvSpPr/>
            <p:nvPr/>
          </p:nvSpPr>
          <p:spPr>
            <a:xfrm>
              <a:off x="5128064" y="2256184"/>
              <a:ext cx="3273083" cy="515154"/>
            </a:xfrm>
            <a:prstGeom prst="homePlat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en-US" altLang="zh-CN" sz="1327" dirty="0">
                  <a:solidFill>
                    <a:srgbClr val="FFFFFF"/>
                  </a:solidFill>
                  <a:latin typeface="Arial"/>
                  <a:ea typeface="Arial"/>
                  <a:cs typeface="Arial"/>
                  <a:sym typeface="Arial"/>
                </a:rPr>
                <a:t>Covid-19 New Cases </a:t>
              </a:r>
              <a:endParaRPr sz="1327" dirty="0">
                <a:solidFill>
                  <a:srgbClr val="FFFFFF"/>
                </a:solidFill>
                <a:latin typeface="Arial"/>
                <a:ea typeface="Arial"/>
                <a:cs typeface="Arial"/>
                <a:sym typeface="Arial"/>
              </a:endParaRPr>
            </a:p>
          </p:txBody>
        </p:sp>
        <p:sp>
          <p:nvSpPr>
            <p:cNvPr id="692" name="Google Shape;692;p30"/>
            <p:cNvSpPr/>
            <p:nvPr/>
          </p:nvSpPr>
          <p:spPr>
            <a:xfrm>
              <a:off x="5128064" y="2256183"/>
              <a:ext cx="464234" cy="515155"/>
            </a:xfrm>
            <a:prstGeom prst="rect">
              <a:avLst/>
            </a:prstGeom>
            <a:solidFill>
              <a:srgbClr val="256F66"/>
            </a:solid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endParaRPr sz="1327">
                <a:solidFill>
                  <a:srgbClr val="FFFFFF"/>
                </a:solidFill>
                <a:latin typeface="Arial"/>
                <a:ea typeface="Arial"/>
                <a:cs typeface="Arial"/>
                <a:sym typeface="Arial"/>
              </a:endParaRPr>
            </a:p>
          </p:txBody>
        </p:sp>
      </p:grpSp>
      <p:grpSp>
        <p:nvGrpSpPr>
          <p:cNvPr id="693" name="Google Shape;693;p30"/>
          <p:cNvGrpSpPr/>
          <p:nvPr/>
        </p:nvGrpSpPr>
        <p:grpSpPr>
          <a:xfrm>
            <a:off x="5128172" y="3095157"/>
            <a:ext cx="3272723" cy="515099"/>
            <a:chOff x="5128064" y="3095119"/>
            <a:chExt cx="3273083" cy="515155"/>
          </a:xfrm>
        </p:grpSpPr>
        <p:sp>
          <p:nvSpPr>
            <p:cNvPr id="694" name="Google Shape;694;p30"/>
            <p:cNvSpPr/>
            <p:nvPr/>
          </p:nvSpPr>
          <p:spPr>
            <a:xfrm>
              <a:off x="5128064" y="3095119"/>
              <a:ext cx="3273083" cy="515154"/>
            </a:xfrm>
            <a:prstGeom prst="homePlat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en-US" sz="1327" dirty="0">
                  <a:solidFill>
                    <a:srgbClr val="FFFFFF"/>
                  </a:solidFill>
                </a:rPr>
                <a:t>Stock Price</a:t>
              </a:r>
              <a:endParaRPr sz="1327" dirty="0">
                <a:solidFill>
                  <a:srgbClr val="FFFFFF"/>
                </a:solidFill>
                <a:latin typeface="Arial"/>
                <a:ea typeface="Arial"/>
                <a:cs typeface="Arial"/>
                <a:sym typeface="Arial"/>
              </a:endParaRPr>
            </a:p>
          </p:txBody>
        </p:sp>
        <p:sp>
          <p:nvSpPr>
            <p:cNvPr id="695" name="Google Shape;695;p30"/>
            <p:cNvSpPr/>
            <p:nvPr/>
          </p:nvSpPr>
          <p:spPr>
            <a:xfrm>
              <a:off x="5128064" y="3095119"/>
              <a:ext cx="464234" cy="515155"/>
            </a:xfrm>
            <a:prstGeom prst="rect">
              <a:avLst/>
            </a:prstGeom>
            <a:solidFill>
              <a:srgbClr val="61CB8B"/>
            </a:solid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endParaRPr sz="1327">
                <a:solidFill>
                  <a:srgbClr val="FFFFFF"/>
                </a:solidFill>
                <a:latin typeface="Arial"/>
                <a:ea typeface="Arial"/>
                <a:cs typeface="Arial"/>
                <a:sym typeface="Arial"/>
              </a:endParaRPr>
            </a:p>
          </p:txBody>
        </p:sp>
      </p:grpSp>
      <p:grpSp>
        <p:nvGrpSpPr>
          <p:cNvPr id="696" name="Google Shape;696;p30"/>
          <p:cNvGrpSpPr/>
          <p:nvPr/>
        </p:nvGrpSpPr>
        <p:grpSpPr>
          <a:xfrm>
            <a:off x="5128173" y="3933999"/>
            <a:ext cx="3294473" cy="515099"/>
            <a:chOff x="5128064" y="3934054"/>
            <a:chExt cx="3294835" cy="515155"/>
          </a:xfrm>
        </p:grpSpPr>
        <p:sp>
          <p:nvSpPr>
            <p:cNvPr id="697" name="Google Shape;697;p30"/>
            <p:cNvSpPr/>
            <p:nvPr/>
          </p:nvSpPr>
          <p:spPr>
            <a:xfrm>
              <a:off x="5149816" y="3934054"/>
              <a:ext cx="3273083" cy="515154"/>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algn="ctr">
                <a:lnSpc>
                  <a:spcPct val="120000"/>
                </a:lnSpc>
              </a:pPr>
              <a:r>
                <a:rPr lang="en-US" sz="1327" dirty="0">
                  <a:solidFill>
                    <a:srgbClr val="FFFFFF"/>
                  </a:solidFill>
                </a:rPr>
                <a:t>       The Oxford Covid-19 Government          Response Tracker  (</a:t>
              </a:r>
              <a:r>
                <a:rPr lang="en-US" sz="1327" dirty="0" err="1">
                  <a:solidFill>
                    <a:srgbClr val="FFFFFF"/>
                  </a:solidFill>
                </a:rPr>
                <a:t>OxCGRT</a:t>
              </a:r>
              <a:r>
                <a:rPr lang="en-US" sz="1327" dirty="0">
                  <a:solidFill>
                    <a:srgbClr val="FFFFFF"/>
                  </a:solidFill>
                </a:rPr>
                <a:t>)</a:t>
              </a:r>
              <a:endParaRPr sz="1327" dirty="0">
                <a:solidFill>
                  <a:srgbClr val="FFFFFF"/>
                </a:solidFill>
                <a:latin typeface="Arial"/>
                <a:ea typeface="Arial"/>
                <a:cs typeface="Arial"/>
                <a:sym typeface="Arial"/>
              </a:endParaRPr>
            </a:p>
          </p:txBody>
        </p:sp>
        <p:sp>
          <p:nvSpPr>
            <p:cNvPr id="698" name="Google Shape;698;p30"/>
            <p:cNvSpPr/>
            <p:nvPr/>
          </p:nvSpPr>
          <p:spPr>
            <a:xfrm>
              <a:off x="5128064" y="3934054"/>
              <a:ext cx="464234" cy="515155"/>
            </a:xfrm>
            <a:prstGeom prst="rect">
              <a:avLst/>
            </a:prstGeom>
            <a:solidFill>
              <a:srgbClr val="256F66"/>
            </a:solid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endParaRPr sz="1327">
                <a:solidFill>
                  <a:srgbClr val="FFFFFF"/>
                </a:solidFill>
                <a:latin typeface="Arial"/>
                <a:ea typeface="Arial"/>
                <a:cs typeface="Arial"/>
                <a:sym typeface="Arial"/>
              </a:endParaRPr>
            </a:p>
          </p:txBody>
        </p:sp>
      </p:grpSp>
      <p:grpSp>
        <p:nvGrpSpPr>
          <p:cNvPr id="699" name="Google Shape;699;p30"/>
          <p:cNvGrpSpPr/>
          <p:nvPr/>
        </p:nvGrpSpPr>
        <p:grpSpPr>
          <a:xfrm>
            <a:off x="5128172" y="4772842"/>
            <a:ext cx="3272724" cy="515099"/>
            <a:chOff x="5128064" y="4772988"/>
            <a:chExt cx="3273084" cy="515156"/>
          </a:xfrm>
        </p:grpSpPr>
        <p:sp>
          <p:nvSpPr>
            <p:cNvPr id="700" name="Google Shape;700;p30"/>
            <p:cNvSpPr/>
            <p:nvPr/>
          </p:nvSpPr>
          <p:spPr>
            <a:xfrm>
              <a:off x="5128065" y="4772990"/>
              <a:ext cx="3273083" cy="515154"/>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en-US" altLang="zh-CN" sz="1327" dirty="0">
                  <a:solidFill>
                    <a:srgbClr val="FFFFFF"/>
                  </a:solidFill>
                  <a:latin typeface="Arial"/>
                  <a:ea typeface="Arial"/>
                  <a:cs typeface="Arial"/>
                  <a:sym typeface="Arial"/>
                </a:rPr>
                <a:t>Consumer Price Index (CPI)</a:t>
              </a:r>
              <a:endParaRPr sz="1327" dirty="0">
                <a:solidFill>
                  <a:srgbClr val="FFFFFF"/>
                </a:solidFill>
                <a:latin typeface="Arial"/>
                <a:ea typeface="Arial"/>
                <a:cs typeface="Arial"/>
                <a:sym typeface="Arial"/>
              </a:endParaRPr>
            </a:p>
          </p:txBody>
        </p:sp>
        <p:sp>
          <p:nvSpPr>
            <p:cNvPr id="701" name="Google Shape;701;p30"/>
            <p:cNvSpPr/>
            <p:nvPr/>
          </p:nvSpPr>
          <p:spPr>
            <a:xfrm>
              <a:off x="5128064" y="4772988"/>
              <a:ext cx="464234" cy="515155"/>
            </a:xfrm>
            <a:prstGeom prst="rect">
              <a:avLst/>
            </a:prstGeom>
            <a:solidFill>
              <a:srgbClr val="61CB8B"/>
            </a:solid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endParaRPr sz="1327">
                <a:solidFill>
                  <a:srgbClr val="FFFFFF"/>
                </a:solidFill>
                <a:latin typeface="Arial"/>
                <a:ea typeface="Arial"/>
                <a:cs typeface="Arial"/>
                <a:sym typeface="Arial"/>
              </a:endParaRPr>
            </a:p>
          </p:txBody>
        </p:sp>
      </p:grpSp>
      <p:grpSp>
        <p:nvGrpSpPr>
          <p:cNvPr id="702" name="Google Shape;702;p30"/>
          <p:cNvGrpSpPr/>
          <p:nvPr/>
        </p:nvGrpSpPr>
        <p:grpSpPr>
          <a:xfrm>
            <a:off x="8629519" y="2121633"/>
            <a:ext cx="2367440" cy="751277"/>
            <a:chOff x="8508022" y="2038418"/>
            <a:chExt cx="3198055" cy="751357"/>
          </a:xfrm>
        </p:grpSpPr>
        <p:sp>
          <p:nvSpPr>
            <p:cNvPr id="703" name="Google Shape;703;p30"/>
            <p:cNvSpPr txBox="1"/>
            <p:nvPr/>
          </p:nvSpPr>
          <p:spPr>
            <a:xfrm>
              <a:off x="8514308" y="2038418"/>
              <a:ext cx="1856194" cy="38779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600" dirty="0" err="1">
                  <a:solidFill>
                    <a:schemeClr val="tx1"/>
                  </a:solidFill>
                </a:rPr>
                <a:t>New_cases</a:t>
              </a:r>
              <a:r>
                <a:rPr lang="en-US" sz="1600" dirty="0">
                  <a:solidFill>
                    <a:schemeClr val="tx1"/>
                  </a:solidFill>
                </a:rPr>
                <a:t> </a:t>
              </a:r>
              <a:endParaRPr sz="1600" dirty="0">
                <a:solidFill>
                  <a:schemeClr val="tx1"/>
                </a:solidFill>
                <a:latin typeface="Arial"/>
                <a:ea typeface="Arial"/>
                <a:cs typeface="Arial"/>
                <a:sym typeface="Arial"/>
              </a:endParaRPr>
            </a:p>
          </p:txBody>
        </p:sp>
        <p:sp>
          <p:nvSpPr>
            <p:cNvPr id="704" name="Google Shape;704;p30"/>
            <p:cNvSpPr/>
            <p:nvPr/>
          </p:nvSpPr>
          <p:spPr>
            <a:xfrm>
              <a:off x="8508022" y="2365039"/>
              <a:ext cx="3198055" cy="424736"/>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altLang="zh-CN" sz="900" dirty="0">
                  <a:solidFill>
                    <a:schemeClr val="tx1"/>
                  </a:solidFill>
                  <a:latin typeface="Arial"/>
                  <a:ea typeface="Arial"/>
                  <a:cs typeface="Arial"/>
                  <a:sym typeface="Arial"/>
                </a:rPr>
                <a:t>Downloaded from World Health Organization (2022) </a:t>
              </a:r>
              <a:endParaRPr sz="900" dirty="0">
                <a:solidFill>
                  <a:schemeClr val="tx1"/>
                </a:solidFill>
                <a:latin typeface="Arial"/>
                <a:ea typeface="Arial"/>
                <a:cs typeface="Arial"/>
                <a:sym typeface="Arial"/>
              </a:endParaRPr>
            </a:p>
          </p:txBody>
        </p:sp>
      </p:grpSp>
      <p:grpSp>
        <p:nvGrpSpPr>
          <p:cNvPr id="705" name="Google Shape;705;p30"/>
          <p:cNvGrpSpPr/>
          <p:nvPr/>
        </p:nvGrpSpPr>
        <p:grpSpPr>
          <a:xfrm>
            <a:off x="8587683" y="2956746"/>
            <a:ext cx="2367439" cy="588809"/>
            <a:chOff x="8508022" y="2034687"/>
            <a:chExt cx="3198055" cy="588871"/>
          </a:xfrm>
        </p:grpSpPr>
        <p:sp>
          <p:nvSpPr>
            <p:cNvPr id="706" name="Google Shape;706;p30"/>
            <p:cNvSpPr txBox="1"/>
            <p:nvPr/>
          </p:nvSpPr>
          <p:spPr>
            <a:xfrm>
              <a:off x="8514714" y="2034687"/>
              <a:ext cx="3144129" cy="38779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altLang="zh-CN" sz="1600" dirty="0">
                  <a:solidFill>
                    <a:schemeClr val="tx1"/>
                  </a:solidFill>
                  <a:latin typeface="Arial"/>
                  <a:ea typeface="Arial"/>
                  <a:cs typeface="Arial"/>
                  <a:sym typeface="Arial"/>
                </a:rPr>
                <a:t>NDX (US) / FXI (China)</a:t>
              </a:r>
              <a:endParaRPr sz="1600" dirty="0">
                <a:solidFill>
                  <a:schemeClr val="tx1"/>
                </a:solidFill>
                <a:latin typeface="Arial"/>
                <a:ea typeface="Arial"/>
                <a:cs typeface="Arial"/>
                <a:sym typeface="Arial"/>
              </a:endParaRPr>
            </a:p>
          </p:txBody>
        </p:sp>
        <p:sp>
          <p:nvSpPr>
            <p:cNvPr id="707" name="Google Shape;707;p30"/>
            <p:cNvSpPr/>
            <p:nvPr/>
          </p:nvSpPr>
          <p:spPr>
            <a:xfrm>
              <a:off x="8508022" y="2365039"/>
              <a:ext cx="3198055" cy="25851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altLang="zh-CN" sz="900" dirty="0">
                  <a:solidFill>
                    <a:schemeClr val="tx1"/>
                  </a:solidFill>
                  <a:latin typeface="Arial"/>
                  <a:ea typeface="Arial"/>
                  <a:cs typeface="Arial"/>
                  <a:sym typeface="Arial"/>
                </a:rPr>
                <a:t>Downloaded from Yahoo Finance (2022) </a:t>
              </a:r>
              <a:endParaRPr sz="900" dirty="0">
                <a:solidFill>
                  <a:schemeClr val="tx1"/>
                </a:solidFill>
                <a:latin typeface="Arial"/>
                <a:ea typeface="Arial"/>
                <a:cs typeface="Arial"/>
                <a:sym typeface="Arial"/>
              </a:endParaRPr>
            </a:p>
          </p:txBody>
        </p:sp>
      </p:grpSp>
      <p:grpSp>
        <p:nvGrpSpPr>
          <p:cNvPr id="708" name="Google Shape;708;p30"/>
          <p:cNvGrpSpPr/>
          <p:nvPr/>
        </p:nvGrpSpPr>
        <p:grpSpPr>
          <a:xfrm>
            <a:off x="8587683" y="4634428"/>
            <a:ext cx="2367440" cy="921207"/>
            <a:chOff x="8508022" y="2034687"/>
            <a:chExt cx="3198055" cy="921307"/>
          </a:xfrm>
        </p:grpSpPr>
        <p:sp>
          <p:nvSpPr>
            <p:cNvPr id="709" name="Google Shape;709;p30"/>
            <p:cNvSpPr txBox="1"/>
            <p:nvPr/>
          </p:nvSpPr>
          <p:spPr>
            <a:xfrm>
              <a:off x="8514343" y="2034687"/>
              <a:ext cx="1856194" cy="3878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600" dirty="0">
                  <a:solidFill>
                    <a:schemeClr val="tx1"/>
                  </a:solidFill>
                </a:rPr>
                <a:t>CPI</a:t>
              </a:r>
              <a:endParaRPr sz="1600" dirty="0">
                <a:solidFill>
                  <a:schemeClr val="tx1"/>
                </a:solidFill>
                <a:latin typeface="Arial"/>
                <a:ea typeface="Arial"/>
                <a:cs typeface="Arial"/>
                <a:sym typeface="Arial"/>
              </a:endParaRPr>
            </a:p>
          </p:txBody>
        </p:sp>
        <p:sp>
          <p:nvSpPr>
            <p:cNvPr id="710" name="Google Shape;710;p30"/>
            <p:cNvSpPr/>
            <p:nvPr/>
          </p:nvSpPr>
          <p:spPr>
            <a:xfrm>
              <a:off x="8508022" y="2365039"/>
              <a:ext cx="3198055" cy="590955"/>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altLang="zh-CN" sz="900" dirty="0">
                  <a:solidFill>
                    <a:schemeClr val="tx1"/>
                  </a:solidFill>
                  <a:latin typeface="Arial"/>
                  <a:ea typeface="Arial"/>
                  <a:cs typeface="Arial"/>
                  <a:sym typeface="Arial"/>
                </a:rPr>
                <a:t>Downloaded from Office for National Statistics (2022) and Trading Economics (2022)</a:t>
              </a:r>
              <a:endParaRPr sz="900" dirty="0">
                <a:solidFill>
                  <a:schemeClr val="tx1"/>
                </a:solidFill>
                <a:latin typeface="Arial"/>
                <a:ea typeface="Arial"/>
                <a:cs typeface="Arial"/>
                <a:sym typeface="Arial"/>
              </a:endParaRPr>
            </a:p>
          </p:txBody>
        </p:sp>
      </p:grpSp>
      <p:grpSp>
        <p:nvGrpSpPr>
          <p:cNvPr id="711" name="Google Shape;711;p30"/>
          <p:cNvGrpSpPr/>
          <p:nvPr/>
        </p:nvGrpSpPr>
        <p:grpSpPr>
          <a:xfrm>
            <a:off x="8587683" y="3795586"/>
            <a:ext cx="2391392" cy="755008"/>
            <a:chOff x="8475665" y="2034687"/>
            <a:chExt cx="3230412" cy="755088"/>
          </a:xfrm>
        </p:grpSpPr>
        <p:sp>
          <p:nvSpPr>
            <p:cNvPr id="712" name="Google Shape;712;p30"/>
            <p:cNvSpPr txBox="1"/>
            <p:nvPr/>
          </p:nvSpPr>
          <p:spPr>
            <a:xfrm>
              <a:off x="8475665" y="2034687"/>
              <a:ext cx="3230412" cy="387799"/>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altLang="zh-CN" sz="1600" dirty="0" err="1">
                  <a:solidFill>
                    <a:schemeClr val="tx1"/>
                  </a:solidFill>
                  <a:latin typeface="Arial"/>
                  <a:ea typeface="Arial"/>
                  <a:cs typeface="Arial"/>
                  <a:sym typeface="Arial"/>
                </a:rPr>
                <a:t>Res</a:t>
              </a:r>
              <a:r>
                <a:rPr lang="en-US" altLang="zh-CN" sz="1600" dirty="0" err="1">
                  <a:solidFill>
                    <a:schemeClr val="tx1"/>
                  </a:solidFill>
                </a:rPr>
                <a:t>triction_gathering</a:t>
              </a:r>
              <a:r>
                <a:rPr lang="zh-CN" sz="1600" dirty="0">
                  <a:solidFill>
                    <a:schemeClr val="tx1"/>
                  </a:solidFill>
                  <a:latin typeface="Arial"/>
                  <a:ea typeface="Arial"/>
                  <a:cs typeface="Arial"/>
                  <a:sym typeface="Arial"/>
                </a:rPr>
                <a:t> </a:t>
              </a:r>
              <a:endParaRPr sz="1600" dirty="0">
                <a:solidFill>
                  <a:schemeClr val="tx1"/>
                </a:solidFill>
                <a:latin typeface="Arial"/>
                <a:ea typeface="Arial"/>
                <a:cs typeface="Arial"/>
                <a:sym typeface="Arial"/>
              </a:endParaRPr>
            </a:p>
          </p:txBody>
        </p:sp>
        <p:sp>
          <p:nvSpPr>
            <p:cNvPr id="713" name="Google Shape;713;p30"/>
            <p:cNvSpPr/>
            <p:nvPr/>
          </p:nvSpPr>
          <p:spPr>
            <a:xfrm>
              <a:off x="8508022" y="2365039"/>
              <a:ext cx="3198055" cy="424736"/>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altLang="zh-CN" sz="900" dirty="0">
                  <a:solidFill>
                    <a:schemeClr val="tx1"/>
                  </a:solidFill>
                  <a:latin typeface="Arial"/>
                  <a:ea typeface="Arial"/>
                  <a:cs typeface="Arial"/>
                  <a:sym typeface="Arial"/>
                </a:rPr>
                <a:t>Downloaded from </a:t>
              </a:r>
              <a:r>
                <a:rPr lang="en-US" altLang="zh-CN" sz="900" dirty="0" err="1">
                  <a:solidFill>
                    <a:schemeClr val="tx1"/>
                  </a:solidFill>
                  <a:latin typeface="Arial"/>
                  <a:ea typeface="Arial"/>
                  <a:cs typeface="Arial"/>
                  <a:sym typeface="Arial"/>
                </a:rPr>
                <a:t>Blavatnik</a:t>
              </a:r>
              <a:r>
                <a:rPr lang="en-US" altLang="zh-CN" sz="900" dirty="0">
                  <a:solidFill>
                    <a:schemeClr val="tx1"/>
                  </a:solidFill>
                  <a:latin typeface="Arial"/>
                  <a:ea typeface="Arial"/>
                  <a:cs typeface="Arial"/>
                  <a:sym typeface="Arial"/>
                </a:rPr>
                <a:t> School of Government (2022) </a:t>
              </a:r>
              <a:endParaRPr sz="900" dirty="0">
                <a:solidFill>
                  <a:schemeClr val="tx1"/>
                </a:solidFill>
                <a:latin typeface="Arial"/>
                <a:ea typeface="Arial"/>
                <a:cs typeface="Arial"/>
                <a:sym typeface="Arial"/>
              </a:endParaRPr>
            </a:p>
          </p:txBody>
        </p:sp>
      </p:grpSp>
      <p:grpSp>
        <p:nvGrpSpPr>
          <p:cNvPr id="714" name="Google Shape;714;p30"/>
          <p:cNvGrpSpPr/>
          <p:nvPr/>
        </p:nvGrpSpPr>
        <p:grpSpPr>
          <a:xfrm>
            <a:off x="1271843" y="2256311"/>
            <a:ext cx="3854126" cy="3031628"/>
            <a:chOff x="689317" y="2256183"/>
            <a:chExt cx="3854548" cy="3031960"/>
          </a:xfrm>
        </p:grpSpPr>
        <p:sp>
          <p:nvSpPr>
            <p:cNvPr id="715" name="Google Shape;715;p30"/>
            <p:cNvSpPr/>
            <p:nvPr/>
          </p:nvSpPr>
          <p:spPr>
            <a:xfrm>
              <a:off x="689317" y="2256183"/>
              <a:ext cx="3854548" cy="3031960"/>
            </a:xfrm>
            <a:prstGeom prst="rect">
              <a:avLst/>
            </a:prstGeom>
            <a:solidFill>
              <a:srgbClr val="F2F2F2"/>
            </a:solidFill>
            <a:ln>
              <a:noFill/>
            </a:ln>
          </p:spPr>
          <p:txBody>
            <a:bodyPr spcFirstLastPara="1" wrap="square" lIns="91425" tIns="45700" rIns="91425" bIns="45700" anchor="ctr" anchorCtr="0">
              <a:noAutofit/>
            </a:bodyPr>
            <a:lstStyle/>
            <a:p>
              <a:pPr marL="0" marR="0" lvl="0" indent="0" algn="just" rtl="0">
                <a:lnSpc>
                  <a:spcPct val="120000"/>
                </a:lnSpc>
                <a:spcBef>
                  <a:spcPts val="0"/>
                </a:spcBef>
                <a:spcAft>
                  <a:spcPts val="0"/>
                </a:spcAft>
                <a:buNone/>
              </a:pPr>
              <a:endParaRPr sz="900">
                <a:solidFill>
                  <a:srgbClr val="A5A5A5"/>
                </a:solidFill>
                <a:latin typeface="Arial"/>
                <a:ea typeface="Arial"/>
                <a:cs typeface="Arial"/>
                <a:sym typeface="Arial"/>
              </a:endParaRPr>
            </a:p>
          </p:txBody>
        </p:sp>
        <p:sp>
          <p:nvSpPr>
            <p:cNvPr id="716" name="Google Shape;716;p30"/>
            <p:cNvSpPr txBox="1"/>
            <p:nvPr/>
          </p:nvSpPr>
          <p:spPr>
            <a:xfrm>
              <a:off x="1103992" y="2777120"/>
              <a:ext cx="3250312" cy="609424"/>
            </a:xfrm>
            <a:prstGeom prst="rect">
              <a:avLst/>
            </a:prstGeom>
            <a:noFill/>
            <a:ln>
              <a:noFill/>
            </a:ln>
          </p:spPr>
          <p:txBody>
            <a:bodyPr spcFirstLastPara="1" wrap="square" lIns="91425" tIns="45700" rIns="91425" bIns="45700" anchor="t" anchorCtr="0">
              <a:spAutoFit/>
            </a:bodyPr>
            <a:lstStyle/>
            <a:p>
              <a:pPr>
                <a:lnSpc>
                  <a:spcPct val="120000"/>
                </a:lnSpc>
              </a:pPr>
              <a:r>
                <a:rPr lang="en-US" b="1" i="1" dirty="0">
                  <a:effectLst>
                    <a:outerShdw sx="0" sy="0">
                      <a:srgbClr val="000000"/>
                    </a:outerShdw>
                  </a:effectLst>
                </a:rPr>
                <a:t>Justification of chosen stocks </a:t>
              </a:r>
              <a:endParaRPr lang="en-GB" b="1" i="1" dirty="0">
                <a:effectLst>
                  <a:outerShdw sx="0" sy="0">
                    <a:srgbClr val="000000"/>
                  </a:outerShdw>
                </a:effectLst>
              </a:endParaRPr>
            </a:p>
            <a:p>
              <a:pPr marL="0" marR="0" lvl="0" indent="0" algn="l" rtl="0">
                <a:lnSpc>
                  <a:spcPct val="120000"/>
                </a:lnSpc>
                <a:spcBef>
                  <a:spcPts val="0"/>
                </a:spcBef>
                <a:spcAft>
                  <a:spcPts val="0"/>
                </a:spcAft>
                <a:buNone/>
              </a:pPr>
              <a:r>
                <a:rPr lang="zh-CN" b="1" dirty="0">
                  <a:solidFill>
                    <a:srgbClr val="A5A5A5"/>
                  </a:solidFill>
                  <a:latin typeface="Arial"/>
                  <a:ea typeface="Arial"/>
                  <a:cs typeface="Arial"/>
                  <a:sym typeface="Arial"/>
                </a:rPr>
                <a:t> </a:t>
              </a:r>
              <a:endParaRPr b="1" dirty="0">
                <a:solidFill>
                  <a:srgbClr val="A5A5A5"/>
                </a:solidFill>
                <a:latin typeface="Arial"/>
                <a:ea typeface="Arial"/>
                <a:cs typeface="Arial"/>
                <a:sym typeface="Arial"/>
              </a:endParaRPr>
            </a:p>
          </p:txBody>
        </p:sp>
        <p:sp>
          <p:nvSpPr>
            <p:cNvPr id="717" name="Google Shape;717;p30"/>
            <p:cNvSpPr/>
            <p:nvPr/>
          </p:nvSpPr>
          <p:spPr>
            <a:xfrm>
              <a:off x="1129140" y="3077845"/>
              <a:ext cx="3004396" cy="757173"/>
            </a:xfrm>
            <a:prstGeom prst="rect">
              <a:avLst/>
            </a:prstGeom>
            <a:noFill/>
            <a:ln>
              <a:noFill/>
            </a:ln>
          </p:spPr>
          <p:txBody>
            <a:bodyPr spcFirstLastPara="1" wrap="square" lIns="91425" tIns="45700" rIns="91425" bIns="45700" anchor="t" anchorCtr="0">
              <a:spAutoFit/>
            </a:bodyPr>
            <a:lstStyle/>
            <a:p>
              <a:pPr lvl="0" algn="just">
                <a:lnSpc>
                  <a:spcPct val="120000"/>
                </a:lnSpc>
              </a:pPr>
              <a:r>
                <a:rPr lang="en-US" sz="1200" dirty="0"/>
                <a:t>The 15 and 10 top tech companies in the US and China were chosen according to their market cap</a:t>
              </a:r>
              <a:endParaRPr sz="700" dirty="0">
                <a:solidFill>
                  <a:srgbClr val="A5A5A5"/>
                </a:solidFill>
                <a:latin typeface="Arial"/>
                <a:ea typeface="Arial"/>
                <a:cs typeface="Arial"/>
                <a:sym typeface="Arial"/>
              </a:endParaRPr>
            </a:p>
          </p:txBody>
        </p:sp>
        <p:sp>
          <p:nvSpPr>
            <p:cNvPr id="718" name="Google Shape;718;p30"/>
            <p:cNvSpPr/>
            <p:nvPr/>
          </p:nvSpPr>
          <p:spPr>
            <a:xfrm>
              <a:off x="1129140" y="4123237"/>
              <a:ext cx="3004396" cy="757173"/>
            </a:xfrm>
            <a:prstGeom prst="rect">
              <a:avLst/>
            </a:prstGeom>
            <a:noFill/>
            <a:ln>
              <a:noFill/>
            </a:ln>
          </p:spPr>
          <p:txBody>
            <a:bodyPr spcFirstLastPara="1" wrap="square" lIns="91425" tIns="45700" rIns="91425" bIns="45700" anchor="t" anchorCtr="0">
              <a:spAutoFit/>
            </a:bodyPr>
            <a:lstStyle/>
            <a:p>
              <a:pPr lvl="0">
                <a:lnSpc>
                  <a:spcPct val="120000"/>
                </a:lnSpc>
              </a:pPr>
              <a:r>
                <a:rPr lang="en-US" sz="1200" dirty="0"/>
                <a:t>Specific stocks were chosen by groups for exploratory analysis (e.g., Tesla vs Zoom, Shopify vs PDD, Netflix vs </a:t>
              </a:r>
              <a:r>
                <a:rPr lang="en-US" sz="1200" dirty="0" err="1"/>
                <a:t>Bilibili</a:t>
              </a:r>
              <a:r>
                <a:rPr lang="en-US" sz="1200" dirty="0"/>
                <a:t>)</a:t>
              </a:r>
              <a:endParaRPr sz="700" dirty="0">
                <a:solidFill>
                  <a:srgbClr val="A5A5A5"/>
                </a:solidFill>
                <a:latin typeface="Arial"/>
                <a:ea typeface="Arial"/>
                <a:cs typeface="Arial"/>
                <a:sym typeface="Arial"/>
              </a:endParaRPr>
            </a:p>
          </p:txBody>
        </p:sp>
      </p:grpSp>
      <p:sp>
        <p:nvSpPr>
          <p:cNvPr id="719" name="Google Shape;719;p30"/>
          <p:cNvSpPr txBox="1"/>
          <p:nvPr/>
        </p:nvSpPr>
        <p:spPr>
          <a:xfrm>
            <a:off x="4223809" y="221639"/>
            <a:ext cx="3744384" cy="4669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3034" dirty="0">
                <a:solidFill>
                  <a:schemeClr val="tx1"/>
                </a:solidFill>
                <a:latin typeface="Arial"/>
                <a:ea typeface="Arial"/>
                <a:cs typeface="Arial"/>
                <a:sym typeface="Arial"/>
              </a:rPr>
              <a:t>Data Source</a:t>
            </a:r>
            <a:endParaRPr sz="3791" dirty="0">
              <a:solidFill>
                <a:schemeClr val="tx1"/>
              </a:solidFill>
              <a:latin typeface="Arial"/>
              <a:ea typeface="Arial"/>
              <a:cs typeface="Arial"/>
              <a:sym typeface="Arial"/>
            </a:endParaRPr>
          </a:p>
        </p:txBody>
      </p:sp>
      <p:sp>
        <p:nvSpPr>
          <p:cNvPr id="720" name="Google Shape;720;p30"/>
          <p:cNvSpPr txBox="1"/>
          <p:nvPr/>
        </p:nvSpPr>
        <p:spPr>
          <a:xfrm>
            <a:off x="4764933" y="705187"/>
            <a:ext cx="2662135" cy="2042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1327" dirty="0">
                <a:solidFill>
                  <a:schemeClr val="tx1"/>
                </a:solidFill>
                <a:latin typeface="Arial"/>
                <a:ea typeface="Arial"/>
                <a:cs typeface="Arial"/>
                <a:sym typeface="Arial"/>
              </a:rPr>
              <a:t>5 Data sources </a:t>
            </a:r>
            <a:endParaRPr sz="1800" dirty="0">
              <a:solidFill>
                <a:schemeClr val="tx1"/>
              </a:solidFill>
              <a:latin typeface="Arial"/>
              <a:ea typeface="Arial"/>
              <a:cs typeface="Arial"/>
              <a:sym typeface="Arial"/>
            </a:endParaRPr>
          </a:p>
        </p:txBody>
      </p:sp>
      <p:grpSp>
        <p:nvGrpSpPr>
          <p:cNvPr id="721" name="Google Shape;721;p30"/>
          <p:cNvGrpSpPr/>
          <p:nvPr/>
        </p:nvGrpSpPr>
        <p:grpSpPr>
          <a:xfrm>
            <a:off x="840370" y="561481"/>
            <a:ext cx="10511262" cy="0"/>
            <a:chOff x="1028775" y="591989"/>
            <a:chExt cx="11086097" cy="0"/>
          </a:xfrm>
        </p:grpSpPr>
        <p:cxnSp>
          <p:nvCxnSpPr>
            <p:cNvPr id="722" name="Google Shape;722;p30"/>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723" name="Google Shape;723;p30"/>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grpSp>
        <p:nvGrpSpPr>
          <p:cNvPr id="37" name="Google Shape;690;p30">
            <a:extLst>
              <a:ext uri="{FF2B5EF4-FFF2-40B4-BE49-F238E27FC236}">
                <a16:creationId xmlns:a16="http://schemas.microsoft.com/office/drawing/2014/main" id="{30030C83-FB79-D74B-A8CA-EF197CB03BE4}"/>
              </a:ext>
            </a:extLst>
          </p:cNvPr>
          <p:cNvGrpSpPr/>
          <p:nvPr/>
        </p:nvGrpSpPr>
        <p:grpSpPr>
          <a:xfrm>
            <a:off x="5128172" y="5611682"/>
            <a:ext cx="3272723" cy="515099"/>
            <a:chOff x="5128064" y="2256183"/>
            <a:chExt cx="3273083" cy="515155"/>
          </a:xfrm>
        </p:grpSpPr>
        <p:sp>
          <p:nvSpPr>
            <p:cNvPr id="38" name="Google Shape;691;p30">
              <a:extLst>
                <a:ext uri="{FF2B5EF4-FFF2-40B4-BE49-F238E27FC236}">
                  <a16:creationId xmlns:a16="http://schemas.microsoft.com/office/drawing/2014/main" id="{54A7D4BF-20B3-334D-AF8C-7BE4E0E15A17}"/>
                </a:ext>
              </a:extLst>
            </p:cNvPr>
            <p:cNvSpPr/>
            <p:nvPr/>
          </p:nvSpPr>
          <p:spPr>
            <a:xfrm>
              <a:off x="5128064" y="2256184"/>
              <a:ext cx="3273083" cy="515154"/>
            </a:xfrm>
            <a:prstGeom prst="homePlat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en-US" altLang="zh-CN" sz="1327" dirty="0">
                  <a:solidFill>
                    <a:srgbClr val="FFFFFF"/>
                  </a:solidFill>
                  <a:latin typeface="Arial"/>
                  <a:ea typeface="Arial"/>
                  <a:cs typeface="Arial"/>
                  <a:sym typeface="Arial"/>
                </a:rPr>
                <a:t>Unemployment Rate</a:t>
              </a:r>
              <a:endParaRPr sz="1327" dirty="0">
                <a:solidFill>
                  <a:srgbClr val="FFFFFF"/>
                </a:solidFill>
                <a:latin typeface="Arial"/>
                <a:ea typeface="Arial"/>
                <a:cs typeface="Arial"/>
                <a:sym typeface="Arial"/>
              </a:endParaRPr>
            </a:p>
          </p:txBody>
        </p:sp>
        <p:sp>
          <p:nvSpPr>
            <p:cNvPr id="39" name="Google Shape;692;p30">
              <a:extLst>
                <a:ext uri="{FF2B5EF4-FFF2-40B4-BE49-F238E27FC236}">
                  <a16:creationId xmlns:a16="http://schemas.microsoft.com/office/drawing/2014/main" id="{15D61F23-CCB4-9B4E-96D2-07570D9E9C3D}"/>
                </a:ext>
              </a:extLst>
            </p:cNvPr>
            <p:cNvSpPr/>
            <p:nvPr/>
          </p:nvSpPr>
          <p:spPr>
            <a:xfrm>
              <a:off x="5128064" y="2256183"/>
              <a:ext cx="464234" cy="515155"/>
            </a:xfrm>
            <a:prstGeom prst="rect">
              <a:avLst/>
            </a:prstGeom>
            <a:solidFill>
              <a:srgbClr val="256F66"/>
            </a:solid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endParaRPr sz="1327">
                <a:solidFill>
                  <a:srgbClr val="FFFFFF"/>
                </a:solidFill>
                <a:latin typeface="Arial"/>
                <a:ea typeface="Arial"/>
                <a:cs typeface="Arial"/>
                <a:sym typeface="Arial"/>
              </a:endParaRPr>
            </a:p>
          </p:txBody>
        </p:sp>
      </p:grpSp>
      <p:grpSp>
        <p:nvGrpSpPr>
          <p:cNvPr id="40" name="Google Shape;708;p30">
            <a:extLst>
              <a:ext uri="{FF2B5EF4-FFF2-40B4-BE49-F238E27FC236}">
                <a16:creationId xmlns:a16="http://schemas.microsoft.com/office/drawing/2014/main" id="{9CE993CC-A576-B64A-A597-E9A14AC408AB}"/>
              </a:ext>
            </a:extLst>
          </p:cNvPr>
          <p:cNvGrpSpPr/>
          <p:nvPr/>
        </p:nvGrpSpPr>
        <p:grpSpPr>
          <a:xfrm>
            <a:off x="8587683" y="5590789"/>
            <a:ext cx="2367440" cy="921207"/>
            <a:chOff x="8508022" y="2034687"/>
            <a:chExt cx="3198055" cy="921307"/>
          </a:xfrm>
        </p:grpSpPr>
        <p:sp>
          <p:nvSpPr>
            <p:cNvPr id="41" name="Google Shape;709;p30">
              <a:extLst>
                <a:ext uri="{FF2B5EF4-FFF2-40B4-BE49-F238E27FC236}">
                  <a16:creationId xmlns:a16="http://schemas.microsoft.com/office/drawing/2014/main" id="{47BAE5E9-E78A-0D4C-8FE0-5B1E4C2CED2F}"/>
                </a:ext>
              </a:extLst>
            </p:cNvPr>
            <p:cNvSpPr txBox="1"/>
            <p:nvPr/>
          </p:nvSpPr>
          <p:spPr>
            <a:xfrm>
              <a:off x="8514343" y="2034687"/>
              <a:ext cx="2268614" cy="3878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600" dirty="0">
                  <a:solidFill>
                    <a:schemeClr val="tx1"/>
                  </a:solidFill>
                </a:rPr>
                <a:t>Unemployment </a:t>
              </a:r>
              <a:endParaRPr sz="1600" dirty="0">
                <a:solidFill>
                  <a:schemeClr val="tx1"/>
                </a:solidFill>
                <a:latin typeface="Arial"/>
                <a:ea typeface="Arial"/>
                <a:cs typeface="Arial"/>
                <a:sym typeface="Arial"/>
              </a:endParaRPr>
            </a:p>
          </p:txBody>
        </p:sp>
        <p:sp>
          <p:nvSpPr>
            <p:cNvPr id="42" name="Google Shape;710;p30">
              <a:extLst>
                <a:ext uri="{FF2B5EF4-FFF2-40B4-BE49-F238E27FC236}">
                  <a16:creationId xmlns:a16="http://schemas.microsoft.com/office/drawing/2014/main" id="{14B75014-6738-5C44-9C94-F32AEB170804}"/>
                </a:ext>
              </a:extLst>
            </p:cNvPr>
            <p:cNvSpPr/>
            <p:nvPr/>
          </p:nvSpPr>
          <p:spPr>
            <a:xfrm>
              <a:off x="8508022" y="2365039"/>
              <a:ext cx="3198055" cy="590955"/>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altLang="zh-CN" sz="900" dirty="0">
                  <a:solidFill>
                    <a:schemeClr val="tx1"/>
                  </a:solidFill>
                  <a:latin typeface="Arial"/>
                  <a:ea typeface="Arial"/>
                  <a:cs typeface="Arial"/>
                  <a:sym typeface="Arial"/>
                </a:rPr>
                <a:t>Downloaded from Trading Economics (2022) and Federal Reserve Economic Data (2022)</a:t>
              </a:r>
              <a:endParaRPr sz="900" dirty="0">
                <a:solidFill>
                  <a:schemeClr val="tx1"/>
                </a:solidFill>
                <a:latin typeface="Arial"/>
                <a:ea typeface="Arial"/>
                <a:cs typeface="Arial"/>
                <a:sym typeface="Arial"/>
              </a:endParaRPr>
            </a:p>
          </p:txBody>
        </p:sp>
      </p:grpSp>
      <p:sp>
        <p:nvSpPr>
          <p:cNvPr id="43" name="Google Shape;703;p30">
            <a:extLst>
              <a:ext uri="{FF2B5EF4-FFF2-40B4-BE49-F238E27FC236}">
                <a16:creationId xmlns:a16="http://schemas.microsoft.com/office/drawing/2014/main" id="{58256561-32DE-B44C-B753-2DBF53CC03EA}"/>
              </a:ext>
            </a:extLst>
          </p:cNvPr>
          <p:cNvSpPr txBox="1"/>
          <p:nvPr/>
        </p:nvSpPr>
        <p:spPr>
          <a:xfrm>
            <a:off x="5905630" y="1593109"/>
            <a:ext cx="2053245" cy="387758"/>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600" dirty="0">
                <a:solidFill>
                  <a:schemeClr val="tx1"/>
                </a:solidFill>
              </a:rPr>
              <a:t>Time Series Data </a:t>
            </a:r>
            <a:endParaRPr sz="1600" dirty="0">
              <a:solidFill>
                <a:schemeClr val="tx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43"/>
          <p:cNvSpPr/>
          <p:nvPr/>
        </p:nvSpPr>
        <p:spPr>
          <a:xfrm>
            <a:off x="4019160" y="3312314"/>
            <a:ext cx="4153685" cy="919624"/>
          </a:xfrm>
          <a:prstGeom prst="roundRect">
            <a:avLst>
              <a:gd name="adj" fmla="val 50000"/>
            </a:avLst>
          </a:prstGeom>
          <a:solidFill>
            <a:schemeClr val="accent5"/>
          </a:solidFill>
          <a:ln>
            <a:noFill/>
          </a:ln>
        </p:spPr>
        <p:txBody>
          <a:bodyPr spcFirstLastPara="1" wrap="square" lIns="68925" tIns="34450" rIns="68925" bIns="34450" anchor="ctr" anchorCtr="0">
            <a:noAutofit/>
          </a:bodyPr>
          <a:lstStyle/>
          <a:p>
            <a:pPr marL="0" marR="0" lvl="0" indent="0" algn="ctr" rtl="0">
              <a:spcBef>
                <a:spcPts val="0"/>
              </a:spcBef>
              <a:spcAft>
                <a:spcPts val="0"/>
              </a:spcAft>
              <a:buNone/>
            </a:pPr>
            <a:endParaRPr sz="1431">
              <a:solidFill>
                <a:srgbClr val="FFFFFF"/>
              </a:solidFill>
              <a:latin typeface="Arial"/>
              <a:ea typeface="Arial"/>
              <a:cs typeface="Arial"/>
              <a:sym typeface="Arial"/>
            </a:endParaRPr>
          </a:p>
        </p:txBody>
      </p:sp>
      <p:sp>
        <p:nvSpPr>
          <p:cNvPr id="1216" name="Google Shape;1216;p43"/>
          <p:cNvSpPr/>
          <p:nvPr/>
        </p:nvSpPr>
        <p:spPr>
          <a:xfrm>
            <a:off x="5612272" y="2100310"/>
            <a:ext cx="967459" cy="967457"/>
          </a:xfrm>
          <a:prstGeom prst="ellipse">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altLang="zh-CN" sz="4172" dirty="0">
                <a:solidFill>
                  <a:srgbClr val="FFFFFF"/>
                </a:solidFill>
              </a:rPr>
              <a:t>2</a:t>
            </a:r>
            <a:endParaRPr sz="4172" dirty="0">
              <a:solidFill>
                <a:srgbClr val="FFFFFF"/>
              </a:solidFill>
              <a:latin typeface="Arial"/>
              <a:ea typeface="Arial"/>
              <a:cs typeface="Arial"/>
              <a:sym typeface="Arial"/>
            </a:endParaRPr>
          </a:p>
        </p:txBody>
      </p:sp>
      <p:sp>
        <p:nvSpPr>
          <p:cNvPr id="1217" name="Google Shape;1217;p43"/>
          <p:cNvSpPr/>
          <p:nvPr/>
        </p:nvSpPr>
        <p:spPr>
          <a:xfrm>
            <a:off x="4893906" y="3305077"/>
            <a:ext cx="2404194" cy="934102"/>
          </a:xfrm>
          <a:custGeom>
            <a:avLst/>
            <a:gdLst/>
            <a:ahLst/>
            <a:cxnLst/>
            <a:rect l="l" t="t" r="r" b="b"/>
            <a:pathLst>
              <a:path w="2520280" h="1872208" extrusionOk="0">
                <a:moveTo>
                  <a:pt x="0" y="1872208"/>
                </a:moveTo>
                <a:lnTo>
                  <a:pt x="2520280" y="1872208"/>
                </a:lnTo>
                <a:lnTo>
                  <a:pt x="0" y="1872208"/>
                </a:lnTo>
                <a:close/>
                <a:moveTo>
                  <a:pt x="0" y="0"/>
                </a:moveTo>
                <a:lnTo>
                  <a:pt x="916" y="0"/>
                </a:lnTo>
                <a:lnTo>
                  <a:pt x="0" y="0"/>
                </a:lnTo>
                <a:close/>
              </a:path>
            </a:pathLst>
          </a:cu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3035" dirty="0">
                <a:solidFill>
                  <a:srgbClr val="FFFFFF"/>
                </a:solidFill>
                <a:latin typeface="Arial"/>
                <a:ea typeface="Arial"/>
                <a:cs typeface="Arial"/>
                <a:sym typeface="Arial"/>
              </a:rPr>
              <a:t>Exploratory Analysis</a:t>
            </a:r>
            <a:endParaRPr sz="1328" dirty="0">
              <a:solidFill>
                <a:srgbClr val="FFFFFF"/>
              </a:solidFill>
              <a:latin typeface="Arial"/>
              <a:ea typeface="Arial"/>
              <a:cs typeface="Arial"/>
              <a:sym typeface="Arial"/>
            </a:endParaRPr>
          </a:p>
        </p:txBody>
      </p:sp>
      <p:sp>
        <p:nvSpPr>
          <p:cNvPr id="9" name="Google Shape;658;p28">
            <a:extLst>
              <a:ext uri="{FF2B5EF4-FFF2-40B4-BE49-F238E27FC236}">
                <a16:creationId xmlns:a16="http://schemas.microsoft.com/office/drawing/2014/main" id="{8306604B-B787-B44E-AD9E-333129DE8AB7}"/>
              </a:ext>
            </a:extLst>
          </p:cNvPr>
          <p:cNvSpPr txBox="1"/>
          <p:nvPr/>
        </p:nvSpPr>
        <p:spPr>
          <a:xfrm>
            <a:off x="6432715" y="4398880"/>
            <a:ext cx="2000616" cy="492443"/>
          </a:xfrm>
          <a:prstGeom prst="rect">
            <a:avLst/>
          </a:prstGeom>
          <a:noFill/>
          <a:ln>
            <a:noFill/>
          </a:ln>
        </p:spPr>
        <p:txBody>
          <a:bodyPr spcFirstLastPara="1" wrap="square" lIns="0" tIns="0" rIns="0" bIns="0" anchor="t" anchorCtr="0">
            <a:spAutoFit/>
          </a:bodyPr>
          <a:lstStyle/>
          <a:p>
            <a:pPr marL="162527" marR="0" lvl="1" indent="-162527" rtl="0">
              <a:spcBef>
                <a:spcPts val="0"/>
              </a:spcBef>
              <a:spcAft>
                <a:spcPts val="0"/>
              </a:spcAft>
              <a:buClr>
                <a:srgbClr val="A5A5A5"/>
              </a:buClr>
              <a:buSzPts val="1328"/>
              <a:buFont typeface="Arial"/>
              <a:buChar char="•"/>
            </a:pPr>
            <a:r>
              <a:rPr lang="en-US" altLang="zh-CN" sz="1600" b="0" i="0" u="none" strike="noStrike" cap="none" dirty="0">
                <a:solidFill>
                  <a:schemeClr val="tx1"/>
                </a:solidFill>
                <a:latin typeface="Arial"/>
                <a:ea typeface="Arial"/>
                <a:cs typeface="Arial"/>
                <a:sym typeface="Arial"/>
              </a:rPr>
              <a:t>Comparison of stocks by groups</a:t>
            </a:r>
            <a:endParaRPr sz="1600" b="0" i="0" u="none" strike="noStrike" cap="none" dirty="0">
              <a:solidFill>
                <a:schemeClr val="tx1"/>
              </a:solidFill>
              <a:latin typeface="Arial"/>
              <a:ea typeface="Arial"/>
              <a:cs typeface="Arial"/>
              <a:sym typeface="Arial"/>
            </a:endParaRPr>
          </a:p>
        </p:txBody>
      </p:sp>
      <p:sp>
        <p:nvSpPr>
          <p:cNvPr id="10" name="Google Shape;659;p28">
            <a:extLst>
              <a:ext uri="{FF2B5EF4-FFF2-40B4-BE49-F238E27FC236}">
                <a16:creationId xmlns:a16="http://schemas.microsoft.com/office/drawing/2014/main" id="{79476EAD-5FB7-E442-BF2A-AC2D4A6767B0}"/>
              </a:ext>
            </a:extLst>
          </p:cNvPr>
          <p:cNvSpPr txBox="1"/>
          <p:nvPr/>
        </p:nvSpPr>
        <p:spPr>
          <a:xfrm>
            <a:off x="4441372" y="4406045"/>
            <a:ext cx="1654628" cy="492443"/>
          </a:xfrm>
          <a:prstGeom prst="rect">
            <a:avLst/>
          </a:prstGeom>
          <a:noFill/>
          <a:ln>
            <a:noFill/>
          </a:ln>
        </p:spPr>
        <p:txBody>
          <a:bodyPr spcFirstLastPara="1" wrap="square" lIns="0" tIns="0" rIns="0" bIns="0" anchor="t" anchorCtr="0">
            <a:spAutoFit/>
          </a:bodyPr>
          <a:lstStyle/>
          <a:p>
            <a:pPr marL="162527" marR="0" lvl="1" indent="-162527" rtl="0">
              <a:spcBef>
                <a:spcPts val="0"/>
              </a:spcBef>
              <a:spcAft>
                <a:spcPts val="0"/>
              </a:spcAft>
              <a:buClr>
                <a:srgbClr val="A5A5A5"/>
              </a:buClr>
              <a:buSzPts val="1328"/>
              <a:buFont typeface="Arial"/>
              <a:buChar char="•"/>
            </a:pPr>
            <a:r>
              <a:rPr lang="en-US" altLang="zh-CN" sz="1600" b="0" i="0" u="none" strike="noStrike" cap="none" dirty="0">
                <a:solidFill>
                  <a:schemeClr val="tx1"/>
                </a:solidFill>
                <a:latin typeface="Arial"/>
                <a:ea typeface="Arial"/>
                <a:cs typeface="Arial"/>
                <a:sym typeface="Arial"/>
              </a:rPr>
              <a:t>Macroeconomic factors</a:t>
            </a:r>
            <a:endParaRPr sz="1600" b="0" i="0" u="none" strike="noStrike" cap="none" dirty="0">
              <a:solidFill>
                <a:schemeClr val="tx1"/>
              </a:solidFill>
              <a:latin typeface="Arial"/>
              <a:ea typeface="Arial"/>
              <a:cs typeface="Arial"/>
              <a:sym typeface="Arial"/>
            </a:endParaRPr>
          </a:p>
        </p:txBody>
      </p:sp>
      <p:sp>
        <p:nvSpPr>
          <p:cNvPr id="11" name="Google Shape;661;p28">
            <a:extLst>
              <a:ext uri="{FF2B5EF4-FFF2-40B4-BE49-F238E27FC236}">
                <a16:creationId xmlns:a16="http://schemas.microsoft.com/office/drawing/2014/main" id="{FAF6579A-1146-6447-90E4-2C3747D9A42C}"/>
              </a:ext>
            </a:extLst>
          </p:cNvPr>
          <p:cNvSpPr txBox="1"/>
          <p:nvPr/>
        </p:nvSpPr>
        <p:spPr>
          <a:xfrm>
            <a:off x="4441372" y="5058266"/>
            <a:ext cx="1752628" cy="738664"/>
          </a:xfrm>
          <a:prstGeom prst="rect">
            <a:avLst/>
          </a:prstGeom>
          <a:noFill/>
          <a:ln>
            <a:noFill/>
          </a:ln>
        </p:spPr>
        <p:txBody>
          <a:bodyPr spcFirstLastPara="1" wrap="square" lIns="0" tIns="0" rIns="0" bIns="0" anchor="t" anchorCtr="0">
            <a:spAutoFit/>
          </a:bodyPr>
          <a:lstStyle/>
          <a:p>
            <a:pPr marL="162527" marR="0" lvl="1" indent="-162527" rtl="0">
              <a:spcBef>
                <a:spcPts val="0"/>
              </a:spcBef>
              <a:spcAft>
                <a:spcPts val="0"/>
              </a:spcAft>
              <a:buClr>
                <a:srgbClr val="A5A5A5"/>
              </a:buClr>
              <a:buSzPts val="1328"/>
              <a:buFont typeface="Arial"/>
              <a:buChar char="•"/>
            </a:pPr>
            <a:r>
              <a:rPr lang="en-US" sz="1600" dirty="0">
                <a:solidFill>
                  <a:schemeClr val="tx1"/>
                </a:solidFill>
              </a:rPr>
              <a:t>Covid-19 new cases vs stock prices</a:t>
            </a:r>
            <a:endParaRPr sz="1600" b="0" i="0" u="none" strike="noStrike" cap="none" dirty="0">
              <a:solidFill>
                <a:schemeClr val="tx1"/>
              </a:solidFill>
              <a:latin typeface="Arial"/>
              <a:ea typeface="Arial"/>
              <a:cs typeface="Arial"/>
              <a:sym typeface="Arial"/>
            </a:endParaRPr>
          </a:p>
        </p:txBody>
      </p:sp>
      <p:sp>
        <p:nvSpPr>
          <p:cNvPr id="12" name="Google Shape;661;p28">
            <a:extLst>
              <a:ext uri="{FF2B5EF4-FFF2-40B4-BE49-F238E27FC236}">
                <a16:creationId xmlns:a16="http://schemas.microsoft.com/office/drawing/2014/main" id="{98ABD61E-73DF-9C40-BFF8-9B78525F8E9C}"/>
              </a:ext>
            </a:extLst>
          </p:cNvPr>
          <p:cNvSpPr txBox="1"/>
          <p:nvPr/>
        </p:nvSpPr>
        <p:spPr>
          <a:xfrm>
            <a:off x="6432715" y="5065354"/>
            <a:ext cx="1968730" cy="738664"/>
          </a:xfrm>
          <a:prstGeom prst="rect">
            <a:avLst/>
          </a:prstGeom>
          <a:noFill/>
          <a:ln>
            <a:noFill/>
          </a:ln>
        </p:spPr>
        <p:txBody>
          <a:bodyPr spcFirstLastPara="1" wrap="square" lIns="0" tIns="0" rIns="0" bIns="0" anchor="t" anchorCtr="0">
            <a:spAutoFit/>
          </a:bodyPr>
          <a:lstStyle/>
          <a:p>
            <a:pPr marL="162527" marR="0" lvl="1" indent="-162527" rtl="0">
              <a:spcBef>
                <a:spcPts val="0"/>
              </a:spcBef>
              <a:spcAft>
                <a:spcPts val="0"/>
              </a:spcAft>
              <a:buClr>
                <a:srgbClr val="A5A5A5"/>
              </a:buClr>
              <a:buSzPts val="1328"/>
              <a:buFont typeface="Arial"/>
              <a:buChar char="•"/>
            </a:pPr>
            <a:r>
              <a:rPr lang="en-US" altLang="zh-CN" sz="1600" b="0" i="0" u="none" strike="noStrike" cap="none" dirty="0">
                <a:solidFill>
                  <a:schemeClr val="tx1"/>
                </a:solidFill>
                <a:latin typeface="Arial"/>
                <a:ea typeface="Arial"/>
                <a:cs typeface="Arial"/>
                <a:sym typeface="Arial"/>
              </a:rPr>
              <a:t>CPI &amp; Unemployment rate Vs stock prices</a:t>
            </a:r>
            <a:endParaRPr sz="1600" b="0" i="0" u="none" strike="noStrike" cap="none" dirty="0">
              <a:solidFill>
                <a:schemeClr val="tx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9"/>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0DA9F305-87D0-1543-88FA-1A79C11A97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9422" y="3397667"/>
            <a:ext cx="6398578" cy="3322850"/>
          </a:xfrm>
          <a:prstGeom prst="rect">
            <a:avLst/>
          </a:prstGeom>
        </p:spPr>
      </p:pic>
      <p:pic>
        <p:nvPicPr>
          <p:cNvPr id="2" name="Picture 1" descr="Chart, line chart, histogram&#10;&#10;Description automatically generated">
            <a:extLst>
              <a:ext uri="{FF2B5EF4-FFF2-40B4-BE49-F238E27FC236}">
                <a16:creationId xmlns:a16="http://schemas.microsoft.com/office/drawing/2014/main" id="{780B056B-16F2-2044-A90B-84DA45BE4D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000" y="1267513"/>
            <a:ext cx="5329362" cy="3073400"/>
          </a:xfrm>
          <a:prstGeom prst="rect">
            <a:avLst/>
          </a:prstGeom>
        </p:spPr>
      </p:pic>
      <p:sp>
        <p:nvSpPr>
          <p:cNvPr id="5" name="TextBox 4">
            <a:extLst>
              <a:ext uri="{FF2B5EF4-FFF2-40B4-BE49-F238E27FC236}">
                <a16:creationId xmlns:a16="http://schemas.microsoft.com/office/drawing/2014/main" id="{F23AD651-0AB1-8F4A-B192-E01D6AFD3306}"/>
              </a:ext>
            </a:extLst>
          </p:cNvPr>
          <p:cNvSpPr txBox="1"/>
          <p:nvPr/>
        </p:nvSpPr>
        <p:spPr>
          <a:xfrm>
            <a:off x="541107" y="4682714"/>
            <a:ext cx="6096000" cy="338554"/>
          </a:xfrm>
          <a:prstGeom prst="rect">
            <a:avLst/>
          </a:prstGeom>
          <a:noFill/>
        </p:spPr>
        <p:txBody>
          <a:bodyPr wrap="square">
            <a:spAutoFit/>
          </a:bodyPr>
          <a:lstStyle/>
          <a:p>
            <a:pPr lvl="0" algn="just">
              <a:spcBef>
                <a:spcPts val="400"/>
              </a:spcBef>
              <a:spcAft>
                <a:spcPts val="1000"/>
              </a:spcAft>
              <a:buSzPts val="800"/>
              <a:tabLst>
                <a:tab pos="338455" algn="l"/>
              </a:tabLst>
            </a:pPr>
            <a:r>
              <a:rPr lang="en-GB" sz="1600" b="1" u="sng" dirty="0">
                <a:effectLst/>
                <a:latin typeface="Times New Roman" panose="02020603050405020304" pitchFamily="18" charset="0"/>
                <a:ea typeface="SimSun" panose="02010600030101010101" pitchFamily="2" charset="-122"/>
              </a:rPr>
              <a:t>Comparison of stock price change: Shopify vs PDD</a:t>
            </a:r>
          </a:p>
        </p:txBody>
      </p:sp>
      <p:sp>
        <p:nvSpPr>
          <p:cNvPr id="7" name="TextBox 6">
            <a:extLst>
              <a:ext uri="{FF2B5EF4-FFF2-40B4-BE49-F238E27FC236}">
                <a16:creationId xmlns:a16="http://schemas.microsoft.com/office/drawing/2014/main" id="{7F0781B4-7557-374A-9CEE-01E4EC0264BC}"/>
              </a:ext>
            </a:extLst>
          </p:cNvPr>
          <p:cNvSpPr txBox="1"/>
          <p:nvPr/>
        </p:nvSpPr>
        <p:spPr>
          <a:xfrm>
            <a:off x="5273312" y="1424156"/>
            <a:ext cx="6398579" cy="255839"/>
          </a:xfrm>
          <a:prstGeom prst="rect">
            <a:avLst/>
          </a:prstGeom>
          <a:noFill/>
        </p:spPr>
        <p:txBody>
          <a:bodyPr wrap="square">
            <a:spAutoFit/>
          </a:bodyPr>
          <a:lstStyle/>
          <a:p>
            <a:pPr marL="914400" lvl="2" algn="just" fontAlgn="base">
              <a:lnSpc>
                <a:spcPts val="1200"/>
              </a:lnSpc>
              <a:buSzPts val="1000"/>
              <a:tabLst>
                <a:tab pos="342900" algn="l"/>
              </a:tabLst>
            </a:pPr>
            <a:r>
              <a:rPr lang="en-US" sz="1600" b="1" u="sng" strike="noStrike" dirty="0">
                <a:ln>
                  <a:noFill/>
                </a:ln>
                <a:effectLst>
                  <a:outerShdw sx="0" sy="0">
                    <a:srgbClr val="000000"/>
                  </a:outerShdw>
                </a:effectLst>
                <a:latin typeface="Times New Roman" panose="02020603050405020304" pitchFamily="18" charset="0"/>
              </a:rPr>
              <a:t>New Covid-19 Cases in China and the US from 2020 to 2022</a:t>
            </a:r>
            <a:endParaRPr lang="en-GB" sz="1600" b="1" u="sng" strike="noStrike" dirty="0">
              <a:ln>
                <a:noFill/>
              </a:ln>
              <a:effectLst>
                <a:outerShdw sx="0" sy="0">
                  <a:srgbClr val="000000"/>
                </a:outerShdw>
              </a:effectLst>
              <a:latin typeface="Times New Roman" panose="02020603050405020304" pitchFamily="18" charset="0"/>
            </a:endParaRPr>
          </a:p>
        </p:txBody>
      </p:sp>
      <p:sp>
        <p:nvSpPr>
          <p:cNvPr id="8" name="Google Shape;719;p30">
            <a:extLst>
              <a:ext uri="{FF2B5EF4-FFF2-40B4-BE49-F238E27FC236}">
                <a16:creationId xmlns:a16="http://schemas.microsoft.com/office/drawing/2014/main" id="{F0C13669-14A9-0B40-AB22-2C328CA0CA0A}"/>
              </a:ext>
            </a:extLst>
          </p:cNvPr>
          <p:cNvSpPr txBox="1"/>
          <p:nvPr/>
        </p:nvSpPr>
        <p:spPr>
          <a:xfrm>
            <a:off x="4223809" y="221639"/>
            <a:ext cx="3744384" cy="46692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3034" dirty="0">
                <a:solidFill>
                  <a:schemeClr val="tx1"/>
                </a:solidFill>
                <a:latin typeface="Arial"/>
                <a:ea typeface="Arial"/>
                <a:cs typeface="Arial"/>
                <a:sym typeface="Arial"/>
              </a:rPr>
              <a:t>Exploratory Analysis</a:t>
            </a:r>
            <a:endParaRPr sz="3791" dirty="0">
              <a:solidFill>
                <a:schemeClr val="tx1"/>
              </a:solidFill>
              <a:latin typeface="Arial"/>
              <a:ea typeface="Arial"/>
              <a:cs typeface="Arial"/>
              <a:sym typeface="Arial"/>
            </a:endParaRPr>
          </a:p>
        </p:txBody>
      </p:sp>
      <p:sp>
        <p:nvSpPr>
          <p:cNvPr id="9" name="Google Shape;720;p30">
            <a:extLst>
              <a:ext uri="{FF2B5EF4-FFF2-40B4-BE49-F238E27FC236}">
                <a16:creationId xmlns:a16="http://schemas.microsoft.com/office/drawing/2014/main" id="{D629DA8D-3F6E-A947-986A-61CEF321D5EF}"/>
              </a:ext>
            </a:extLst>
          </p:cNvPr>
          <p:cNvSpPr txBox="1"/>
          <p:nvPr/>
        </p:nvSpPr>
        <p:spPr>
          <a:xfrm>
            <a:off x="4536141" y="731988"/>
            <a:ext cx="3119717" cy="408445"/>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ltLang="zh-CN" sz="1327" dirty="0">
                <a:solidFill>
                  <a:schemeClr val="tx1"/>
                </a:solidFill>
                <a:latin typeface="Arial"/>
                <a:ea typeface="Arial"/>
                <a:cs typeface="Arial"/>
                <a:sym typeface="Arial"/>
              </a:rPr>
              <a:t>Comparison of macroeconomic factors </a:t>
            </a:r>
          </a:p>
          <a:p>
            <a:pPr marL="0" marR="0" lvl="0" indent="0" algn="ctr" rtl="0">
              <a:spcBef>
                <a:spcPts val="0"/>
              </a:spcBef>
              <a:spcAft>
                <a:spcPts val="0"/>
              </a:spcAft>
              <a:buNone/>
            </a:pPr>
            <a:r>
              <a:rPr lang="en-US" altLang="zh-CN" sz="1327" dirty="0">
                <a:solidFill>
                  <a:schemeClr val="tx1"/>
                </a:solidFill>
                <a:latin typeface="Arial"/>
                <a:ea typeface="Arial"/>
                <a:cs typeface="Arial"/>
                <a:sym typeface="Arial"/>
              </a:rPr>
              <a:t>and specific stock prices by country </a:t>
            </a:r>
            <a:endParaRPr sz="1800" dirty="0">
              <a:solidFill>
                <a:schemeClr val="tx1"/>
              </a:solidFill>
              <a:latin typeface="Arial"/>
              <a:ea typeface="Arial"/>
              <a:cs typeface="Arial"/>
              <a:sym typeface="Arial"/>
            </a:endParaRPr>
          </a:p>
        </p:txBody>
      </p:sp>
      <p:grpSp>
        <p:nvGrpSpPr>
          <p:cNvPr id="10" name="Google Shape;721;p30">
            <a:extLst>
              <a:ext uri="{FF2B5EF4-FFF2-40B4-BE49-F238E27FC236}">
                <a16:creationId xmlns:a16="http://schemas.microsoft.com/office/drawing/2014/main" id="{850E24EF-D75C-D940-9C0C-AC7DB21860AE}"/>
              </a:ext>
            </a:extLst>
          </p:cNvPr>
          <p:cNvGrpSpPr/>
          <p:nvPr/>
        </p:nvGrpSpPr>
        <p:grpSpPr>
          <a:xfrm>
            <a:off x="840370" y="561481"/>
            <a:ext cx="10511262" cy="0"/>
            <a:chOff x="1028775" y="591989"/>
            <a:chExt cx="11086097" cy="0"/>
          </a:xfrm>
        </p:grpSpPr>
        <p:cxnSp>
          <p:nvCxnSpPr>
            <p:cNvPr id="11" name="Google Shape;722;p30">
              <a:extLst>
                <a:ext uri="{FF2B5EF4-FFF2-40B4-BE49-F238E27FC236}">
                  <a16:creationId xmlns:a16="http://schemas.microsoft.com/office/drawing/2014/main" id="{5833F99E-AF81-0340-AB34-18D7FD18AE69}"/>
                </a:ext>
              </a:extLst>
            </p:cNvPr>
            <p:cNvCxnSpPr/>
            <p:nvPr/>
          </p:nvCxnSpPr>
          <p:spPr>
            <a:xfrm>
              <a:off x="1028775" y="591989"/>
              <a:ext cx="3504197" cy="0"/>
            </a:xfrm>
            <a:prstGeom prst="straightConnector1">
              <a:avLst/>
            </a:prstGeom>
            <a:noFill/>
            <a:ln w="9525" cap="flat" cmpd="sng">
              <a:solidFill>
                <a:srgbClr val="A5A5A5"/>
              </a:solidFill>
              <a:prstDash val="solid"/>
              <a:miter lim="800000"/>
              <a:headEnd type="none" w="sm" len="sm"/>
              <a:tailEnd type="none" w="sm" len="sm"/>
            </a:ln>
          </p:spPr>
        </p:cxnSp>
        <p:cxnSp>
          <p:nvCxnSpPr>
            <p:cNvPr id="12" name="Google Shape;723;p30">
              <a:extLst>
                <a:ext uri="{FF2B5EF4-FFF2-40B4-BE49-F238E27FC236}">
                  <a16:creationId xmlns:a16="http://schemas.microsoft.com/office/drawing/2014/main" id="{E27F57BE-1F4B-AF45-A6D4-9488A2F5AE94}"/>
                </a:ext>
              </a:extLst>
            </p:cNvPr>
            <p:cNvCxnSpPr/>
            <p:nvPr/>
          </p:nvCxnSpPr>
          <p:spPr>
            <a:xfrm>
              <a:off x="8610675" y="591989"/>
              <a:ext cx="3504197" cy="0"/>
            </a:xfrm>
            <a:prstGeom prst="straightConnector1">
              <a:avLst/>
            </a:prstGeom>
            <a:noFill/>
            <a:ln w="9525" cap="flat" cmpd="sng">
              <a:solidFill>
                <a:srgbClr val="A5A5A5"/>
              </a:solidFill>
              <a:prstDash val="solid"/>
              <a:miter lim="800000"/>
              <a:headEnd type="none" w="sm" len="sm"/>
              <a:tailEnd type="none" w="sm" len="sm"/>
            </a:ln>
          </p:spPr>
        </p:cxnSp>
      </p:grpSp>
      <p:sp>
        <p:nvSpPr>
          <p:cNvPr id="14" name="TextBox 13">
            <a:extLst>
              <a:ext uri="{FF2B5EF4-FFF2-40B4-BE49-F238E27FC236}">
                <a16:creationId xmlns:a16="http://schemas.microsoft.com/office/drawing/2014/main" id="{89B16C5C-F26F-5F43-A9FB-E57F45E2D791}"/>
              </a:ext>
            </a:extLst>
          </p:cNvPr>
          <p:cNvSpPr txBox="1"/>
          <p:nvPr/>
        </p:nvSpPr>
        <p:spPr>
          <a:xfrm>
            <a:off x="5936272" y="1711999"/>
            <a:ext cx="5735619" cy="909608"/>
          </a:xfrm>
          <a:prstGeom prst="rect">
            <a:avLst/>
          </a:prstGeom>
          <a:noFill/>
        </p:spPr>
        <p:txBody>
          <a:bodyPr wrap="square">
            <a:spAutoFit/>
          </a:bodyPr>
          <a:lstStyle/>
          <a:p>
            <a:pPr marL="285750" indent="-285750">
              <a:buFont typeface="Wingdings" pitchFamily="2" charset="2"/>
              <a:buChar char="Ø"/>
            </a:pPr>
            <a:r>
              <a:rPr lang="en-US" sz="1600" dirty="0">
                <a:effectLst/>
                <a:latin typeface="Times New Roman" panose="02020603050405020304" pitchFamily="18" charset="0"/>
                <a:ea typeface="SimSun" panose="02010600030101010101" pitchFamily="2" charset="-122"/>
              </a:rPr>
              <a:t>China had more Covid-19 new cases than the US before Apr 2020 (aka the first wave),</a:t>
            </a:r>
          </a:p>
          <a:p>
            <a:pPr marL="285750" indent="-285750">
              <a:lnSpc>
                <a:spcPct val="150000"/>
              </a:lnSpc>
              <a:buFont typeface="Wingdings" pitchFamily="2" charset="2"/>
              <a:buChar char="Ø"/>
            </a:pPr>
            <a:r>
              <a:rPr lang="en-US" sz="1600" dirty="0">
                <a:effectLst/>
                <a:latin typeface="Times New Roman" panose="02020603050405020304" pitchFamily="18" charset="0"/>
                <a:ea typeface="SimSun" panose="02010600030101010101" pitchFamily="2" charset="-122"/>
              </a:rPr>
              <a:t>the US overtook China after that (aka the second wave). </a:t>
            </a:r>
            <a:endParaRPr lang="en-US" sz="1600" dirty="0"/>
          </a:p>
        </p:txBody>
      </p:sp>
      <p:sp>
        <p:nvSpPr>
          <p:cNvPr id="16" name="TextBox 15">
            <a:extLst>
              <a:ext uri="{FF2B5EF4-FFF2-40B4-BE49-F238E27FC236}">
                <a16:creationId xmlns:a16="http://schemas.microsoft.com/office/drawing/2014/main" id="{B71E868A-FBFF-A44C-9469-BC8724D9C193}"/>
              </a:ext>
            </a:extLst>
          </p:cNvPr>
          <p:cNvSpPr txBox="1"/>
          <p:nvPr/>
        </p:nvSpPr>
        <p:spPr>
          <a:xfrm>
            <a:off x="249027" y="5048794"/>
            <a:ext cx="5614749" cy="1077218"/>
          </a:xfrm>
          <a:prstGeom prst="rect">
            <a:avLst/>
          </a:prstGeom>
          <a:noFill/>
        </p:spPr>
        <p:txBody>
          <a:bodyPr wrap="square">
            <a:spAutoFit/>
          </a:bodyPr>
          <a:lstStyle/>
          <a:p>
            <a:pPr marL="285750" indent="-285750">
              <a:buFont typeface="Wingdings" pitchFamily="2" charset="2"/>
              <a:buChar char="Ø"/>
            </a:pPr>
            <a:r>
              <a:rPr lang="en-US" sz="1600" dirty="0">
                <a:effectLst/>
                <a:latin typeface="Times New Roman" panose="02020603050405020304" pitchFamily="18" charset="0"/>
                <a:ea typeface="SimSun" panose="02010600030101010101" pitchFamily="2" charset="-122"/>
              </a:rPr>
              <a:t>solely focus on online shopping platforms</a:t>
            </a:r>
          </a:p>
          <a:p>
            <a:pPr marL="285750" indent="-285750">
              <a:buFont typeface="Wingdings" pitchFamily="2" charset="2"/>
              <a:buChar char="Ø"/>
            </a:pPr>
            <a:r>
              <a:rPr lang="en-US" sz="1600" dirty="0">
                <a:effectLst/>
                <a:latin typeface="Times New Roman" panose="02020603050405020304" pitchFamily="18" charset="0"/>
                <a:ea typeface="SimSun" panose="02010600030101010101" pitchFamily="2" charset="-122"/>
              </a:rPr>
              <a:t>extensively benefited from the Covid-19 pandemic</a:t>
            </a:r>
          </a:p>
          <a:p>
            <a:pPr marL="285750" indent="-285750">
              <a:buFont typeface="Wingdings" pitchFamily="2" charset="2"/>
              <a:buChar char="Ø"/>
            </a:pPr>
            <a:r>
              <a:rPr lang="en-US" sz="1600" dirty="0">
                <a:effectLst/>
                <a:latin typeface="Times New Roman" panose="02020603050405020304" pitchFamily="18" charset="0"/>
                <a:ea typeface="SimSun" panose="02010600030101010101" pitchFamily="2" charset="-122"/>
              </a:rPr>
              <a:t>reach approximately 450% and 350% growth in Mar 2021 respectively</a:t>
            </a:r>
            <a:endParaRPr lang="en-US" sz="1600" dirty="0"/>
          </a:p>
        </p:txBody>
      </p:sp>
    </p:spTree>
  </p:cSld>
  <p:clrMapOvr>
    <a:masterClrMapping/>
  </p:clrMapOvr>
</p:sld>
</file>

<file path=ppt/theme/theme1.xml><?xml version="1.0" encoding="utf-8"?>
<a:theme xmlns:a="http://schemas.openxmlformats.org/drawingml/2006/main" name="1_自定义设计方案">
  <a:themeElements>
    <a:clrScheme name="自定义 130">
      <a:dk1>
        <a:srgbClr val="000000"/>
      </a:dk1>
      <a:lt1>
        <a:srgbClr val="FFFFFF"/>
      </a:lt1>
      <a:dk2>
        <a:srgbClr val="44546A"/>
      </a:dk2>
      <a:lt2>
        <a:srgbClr val="E7E6E6"/>
      </a:lt2>
      <a:accent1>
        <a:srgbClr val="329589"/>
      </a:accent1>
      <a:accent2>
        <a:srgbClr val="ADE4C3"/>
      </a:accent2>
      <a:accent3>
        <a:srgbClr val="329589"/>
      </a:accent3>
      <a:accent4>
        <a:srgbClr val="ADE4C3"/>
      </a:accent4>
      <a:accent5>
        <a:srgbClr val="329589"/>
      </a:accent5>
      <a:accent6>
        <a:srgbClr val="ADE4C3"/>
      </a:accent6>
      <a:hlink>
        <a:srgbClr val="329589"/>
      </a:hlink>
      <a:folHlink>
        <a:srgbClr val="ADE4C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自定义 130">
      <a:dk1>
        <a:srgbClr val="000000"/>
      </a:dk1>
      <a:lt1>
        <a:srgbClr val="FFFFFF"/>
      </a:lt1>
      <a:dk2>
        <a:srgbClr val="44546A"/>
      </a:dk2>
      <a:lt2>
        <a:srgbClr val="E7E6E6"/>
      </a:lt2>
      <a:accent1>
        <a:srgbClr val="329589"/>
      </a:accent1>
      <a:accent2>
        <a:srgbClr val="ADE4C3"/>
      </a:accent2>
      <a:accent3>
        <a:srgbClr val="329589"/>
      </a:accent3>
      <a:accent4>
        <a:srgbClr val="ADE4C3"/>
      </a:accent4>
      <a:accent5>
        <a:srgbClr val="329589"/>
      </a:accent5>
      <a:accent6>
        <a:srgbClr val="ADE4C3"/>
      </a:accent6>
      <a:hlink>
        <a:srgbClr val="329589"/>
      </a:hlink>
      <a:folHlink>
        <a:srgbClr val="ADE4C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1516</TotalTime>
  <Words>2303</Words>
  <Application>Microsoft Macintosh PowerPoint</Application>
  <PresentationFormat>Widescreen</PresentationFormat>
  <Paragraphs>232</Paragraphs>
  <Slides>19</Slides>
  <Notes>19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Times New Roman</vt:lpstr>
      <vt:lpstr>Calibri</vt:lpstr>
      <vt:lpstr>Arial</vt:lpstr>
      <vt:lpstr>Wingdings</vt:lpstr>
      <vt:lpstr>Impact</vt:lpstr>
      <vt:lpstr>1_自定义设计方案</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dc:creator>
  <cp:lastModifiedBy>Chuen Lik Daniel Wong</cp:lastModifiedBy>
  <cp:revision>10</cp:revision>
  <dcterms:created xsi:type="dcterms:W3CDTF">2015-08-01T03:11:15Z</dcterms:created>
  <dcterms:modified xsi:type="dcterms:W3CDTF">2022-08-15T23:16:06Z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